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2" r:id="rId4"/>
    <p:sldMasterId id="2147484322" r:id="rId5"/>
    <p:sldMasterId id="2147484325" r:id="rId6"/>
  </p:sldMasterIdLst>
  <p:notesMasterIdLst>
    <p:notesMasterId r:id="rId18"/>
  </p:notesMasterIdLst>
  <p:handoutMasterIdLst>
    <p:handoutMasterId r:id="rId19"/>
  </p:handoutMasterIdLst>
  <p:sldIdLst>
    <p:sldId id="368" r:id="rId7"/>
    <p:sldId id="453" r:id="rId8"/>
    <p:sldId id="456" r:id="rId9"/>
    <p:sldId id="457" r:id="rId10"/>
    <p:sldId id="452" r:id="rId11"/>
    <p:sldId id="455" r:id="rId12"/>
    <p:sldId id="458" r:id="rId13"/>
    <p:sldId id="433" r:id="rId14"/>
    <p:sldId id="434" r:id="rId15"/>
    <p:sldId id="435" r:id="rId16"/>
    <p:sldId id="445" r:id="rId17"/>
  </p:sldIdLst>
  <p:sldSz cx="9906000" cy="6858000" type="A4"/>
  <p:notesSz cx="6735763" cy="98663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5A12"/>
    <a:srgbClr val="CDE5BB"/>
    <a:srgbClr val="74B929"/>
    <a:srgbClr val="002A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7122" autoAdjust="0"/>
  </p:normalViewPr>
  <p:slideViewPr>
    <p:cSldViewPr>
      <p:cViewPr>
        <p:scale>
          <a:sx n="75" d="100"/>
          <a:sy n="75" d="100"/>
        </p:scale>
        <p:origin x="-1758" y="-756"/>
      </p:cViewPr>
      <p:guideLst>
        <p:guide orient="horz" pos="4027"/>
        <p:guide pos="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66" y="-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189E4B-627A-4A4F-BE2E-66E2DFBE5BE7}" type="doc">
      <dgm:prSet loTypeId="urn:microsoft.com/office/officeart/2008/layout/RadialCluster" loCatId="relationship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1CAB7AA-D1A6-4812-BCFC-8162F07E838A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Общие цели и задачи: </a:t>
          </a:r>
        </a:p>
        <a:p>
          <a:r>
            <a:rPr lang="ru-RU" b="1" dirty="0" smtClean="0">
              <a:solidFill>
                <a:srgbClr val="C00000"/>
              </a:solidFill>
            </a:rPr>
            <a:t>комфортная, прозрачная и конкурентная среда в ЖКХ</a:t>
          </a:r>
          <a:endParaRPr lang="ru-RU" dirty="0">
            <a:solidFill>
              <a:srgbClr val="C00000"/>
            </a:solidFill>
          </a:endParaRPr>
        </a:p>
      </dgm:t>
    </dgm:pt>
    <dgm:pt modelId="{7BDB0CBC-A7E0-4317-B3BC-A78A9637B452}" type="parTrans" cxnId="{A2663815-982F-49C4-A2C1-48343CFDCD6D}">
      <dgm:prSet/>
      <dgm:spPr/>
      <dgm:t>
        <a:bodyPr/>
        <a:lstStyle/>
        <a:p>
          <a:endParaRPr lang="ru-RU"/>
        </a:p>
      </dgm:t>
    </dgm:pt>
    <dgm:pt modelId="{E4764D3C-F0A6-4672-9C67-941974E564D7}" type="sibTrans" cxnId="{A2663815-982F-49C4-A2C1-48343CFDCD6D}">
      <dgm:prSet/>
      <dgm:spPr/>
      <dgm:t>
        <a:bodyPr/>
        <a:lstStyle/>
        <a:p>
          <a:endParaRPr lang="ru-RU"/>
        </a:p>
      </dgm:t>
    </dgm:pt>
    <dgm:pt modelId="{4CDD4645-5FFA-4773-BFC2-3A89AB068AC7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РСО</a:t>
          </a:r>
          <a:endParaRPr lang="ru-RU" b="1" dirty="0">
            <a:solidFill>
              <a:srgbClr val="002060"/>
            </a:solidFill>
          </a:endParaRPr>
        </a:p>
      </dgm:t>
    </dgm:pt>
    <dgm:pt modelId="{50784D7B-C442-4D50-A35A-6991FCB2AF9A}" type="parTrans" cxnId="{AC5A798A-F827-49F9-A1EA-90EE3EE3AE79}">
      <dgm:prSet/>
      <dgm:spPr/>
      <dgm:t>
        <a:bodyPr/>
        <a:lstStyle/>
        <a:p>
          <a:endParaRPr lang="ru-RU"/>
        </a:p>
      </dgm:t>
    </dgm:pt>
    <dgm:pt modelId="{5403E549-D7BE-4145-A2B8-E90B2F1E6137}" type="sibTrans" cxnId="{AC5A798A-F827-49F9-A1EA-90EE3EE3AE79}">
      <dgm:prSet/>
      <dgm:spPr/>
      <dgm:t>
        <a:bodyPr/>
        <a:lstStyle/>
        <a:p>
          <a:endParaRPr lang="ru-RU"/>
        </a:p>
      </dgm:t>
    </dgm:pt>
    <dgm:pt modelId="{0058D431-AAA1-44D6-BD66-C1713116F95E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Жители</a:t>
          </a:r>
          <a:endParaRPr lang="ru-RU" b="1" dirty="0">
            <a:solidFill>
              <a:srgbClr val="002060"/>
            </a:solidFill>
          </a:endParaRPr>
        </a:p>
      </dgm:t>
    </dgm:pt>
    <dgm:pt modelId="{3B822D92-B64D-4C88-B58B-CB6233D3D419}" type="parTrans" cxnId="{C3726470-F6D9-486D-A876-78FADCD79BD2}">
      <dgm:prSet/>
      <dgm:spPr/>
      <dgm:t>
        <a:bodyPr/>
        <a:lstStyle/>
        <a:p>
          <a:endParaRPr lang="ru-RU"/>
        </a:p>
      </dgm:t>
    </dgm:pt>
    <dgm:pt modelId="{461DA0EA-0426-4053-A160-F565368EBEE1}" type="sibTrans" cxnId="{C3726470-F6D9-486D-A876-78FADCD79BD2}">
      <dgm:prSet/>
      <dgm:spPr/>
      <dgm:t>
        <a:bodyPr/>
        <a:lstStyle/>
        <a:p>
          <a:endParaRPr lang="ru-RU"/>
        </a:p>
      </dgm:t>
    </dgm:pt>
    <dgm:pt modelId="{1A662F12-6708-4886-AC22-4A74C4A80CDF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УК</a:t>
          </a:r>
          <a:endParaRPr lang="ru-RU" b="1" dirty="0">
            <a:solidFill>
              <a:srgbClr val="002060"/>
            </a:solidFill>
          </a:endParaRPr>
        </a:p>
      </dgm:t>
    </dgm:pt>
    <dgm:pt modelId="{35A70FB2-912E-48D9-9AAA-AB9AC5C3F60F}" type="parTrans" cxnId="{FE5185B7-2949-4D8F-BF02-7576BFDD8164}">
      <dgm:prSet/>
      <dgm:spPr/>
      <dgm:t>
        <a:bodyPr/>
        <a:lstStyle/>
        <a:p>
          <a:endParaRPr lang="ru-RU"/>
        </a:p>
      </dgm:t>
    </dgm:pt>
    <dgm:pt modelId="{2AD74A05-BEDC-44F7-B717-FC3435B8036B}" type="sibTrans" cxnId="{FE5185B7-2949-4D8F-BF02-7576BFDD8164}">
      <dgm:prSet/>
      <dgm:spPr/>
      <dgm:t>
        <a:bodyPr/>
        <a:lstStyle/>
        <a:p>
          <a:endParaRPr lang="ru-RU"/>
        </a:p>
      </dgm:t>
    </dgm:pt>
    <dgm:pt modelId="{42E65434-E2EE-4D2E-A7E3-ADB9BB0FB68F}" type="pres">
      <dgm:prSet presAssocID="{55189E4B-627A-4A4F-BE2E-66E2DFBE5BE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6CDE22F-CF3D-4993-839E-1F2F6DCD9106}" type="pres">
      <dgm:prSet presAssocID="{21CAB7AA-D1A6-4812-BCFC-8162F07E838A}" presName="singleCycle" presStyleCnt="0"/>
      <dgm:spPr/>
    </dgm:pt>
    <dgm:pt modelId="{3C659A1F-C00A-4FF1-864B-B53E0542D841}" type="pres">
      <dgm:prSet presAssocID="{21CAB7AA-D1A6-4812-BCFC-8162F07E838A}" presName="singleCenter" presStyleLbl="node1" presStyleIdx="0" presStyleCnt="4" custScaleX="473195" custScaleY="169453" custLinFactNeighborX="92268" custLinFactNeighborY="5485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3EB69776-3873-48A6-9456-C807390B892E}" type="pres">
      <dgm:prSet presAssocID="{50784D7B-C442-4D50-A35A-6991FCB2AF9A}" presName="Name56" presStyleLbl="parChTrans1D2" presStyleIdx="0" presStyleCnt="3"/>
      <dgm:spPr/>
      <dgm:t>
        <a:bodyPr/>
        <a:lstStyle/>
        <a:p>
          <a:endParaRPr lang="ru-RU"/>
        </a:p>
      </dgm:t>
    </dgm:pt>
    <dgm:pt modelId="{87CC82AE-B2BF-4D42-BBDF-1BCD0BD0EE67}" type="pres">
      <dgm:prSet presAssocID="{4CDD4645-5FFA-4773-BFC2-3A89AB068AC7}" presName="text0" presStyleLbl="node1" presStyleIdx="1" presStyleCnt="4" custScaleX="201022" custScaleY="159094" custRadScaleRad="208155" custRadScaleInc="104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45876-B6B1-4038-9CB4-DEC8B732A1CE}" type="pres">
      <dgm:prSet presAssocID="{3B822D92-B64D-4C88-B58B-CB6233D3D419}" presName="Name56" presStyleLbl="parChTrans1D2" presStyleIdx="1" presStyleCnt="3"/>
      <dgm:spPr/>
      <dgm:t>
        <a:bodyPr/>
        <a:lstStyle/>
        <a:p>
          <a:endParaRPr lang="ru-RU"/>
        </a:p>
      </dgm:t>
    </dgm:pt>
    <dgm:pt modelId="{D9EDEA39-74EF-4A2F-8926-92E2910CF929}" type="pres">
      <dgm:prSet presAssocID="{0058D431-AAA1-44D6-BD66-C1713116F95E}" presName="text0" presStyleLbl="node1" presStyleIdx="2" presStyleCnt="4" custScaleX="268931" custScaleY="162475" custRadScaleRad="350685" custRadScaleInc="-76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E21EA-8E27-4E08-AABB-37EBD5E134DE}" type="pres">
      <dgm:prSet presAssocID="{35A70FB2-912E-48D9-9AAA-AB9AC5C3F60F}" presName="Name56" presStyleLbl="parChTrans1D2" presStyleIdx="2" presStyleCnt="3"/>
      <dgm:spPr/>
      <dgm:t>
        <a:bodyPr/>
        <a:lstStyle/>
        <a:p>
          <a:endParaRPr lang="ru-RU"/>
        </a:p>
      </dgm:t>
    </dgm:pt>
    <dgm:pt modelId="{57180479-E9DA-4FA4-89C8-80A9FAA5A1A6}" type="pres">
      <dgm:prSet presAssocID="{1A662F12-6708-4886-AC22-4A74C4A80CDF}" presName="text0" presStyleLbl="node1" presStyleIdx="3" presStyleCnt="4" custScaleX="223830" custScaleY="169258" custRadScaleRad="95525" custRadScaleInc="203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726470-F6D9-486D-A876-78FADCD79BD2}" srcId="{21CAB7AA-D1A6-4812-BCFC-8162F07E838A}" destId="{0058D431-AAA1-44D6-BD66-C1713116F95E}" srcOrd="1" destOrd="0" parTransId="{3B822D92-B64D-4C88-B58B-CB6233D3D419}" sibTransId="{461DA0EA-0426-4053-A160-F565368EBEE1}"/>
    <dgm:cxn modelId="{0368B650-FAE8-49EE-9DD5-FDCF628EF784}" type="presOf" srcId="{55189E4B-627A-4A4F-BE2E-66E2DFBE5BE7}" destId="{42E65434-E2EE-4D2E-A7E3-ADB9BB0FB68F}" srcOrd="0" destOrd="0" presId="urn:microsoft.com/office/officeart/2008/layout/RadialCluster"/>
    <dgm:cxn modelId="{372DD3A0-3DDF-4786-AA2F-C4050413FA8B}" type="presOf" srcId="{21CAB7AA-D1A6-4812-BCFC-8162F07E838A}" destId="{3C659A1F-C00A-4FF1-864B-B53E0542D841}" srcOrd="0" destOrd="0" presId="urn:microsoft.com/office/officeart/2008/layout/RadialCluster"/>
    <dgm:cxn modelId="{A2663815-982F-49C4-A2C1-48343CFDCD6D}" srcId="{55189E4B-627A-4A4F-BE2E-66E2DFBE5BE7}" destId="{21CAB7AA-D1A6-4812-BCFC-8162F07E838A}" srcOrd="0" destOrd="0" parTransId="{7BDB0CBC-A7E0-4317-B3BC-A78A9637B452}" sibTransId="{E4764D3C-F0A6-4672-9C67-941974E564D7}"/>
    <dgm:cxn modelId="{F2E37396-FB72-4BC5-8D30-EC57CB345EB7}" type="presOf" srcId="{35A70FB2-912E-48D9-9AAA-AB9AC5C3F60F}" destId="{19AE21EA-8E27-4E08-AABB-37EBD5E134DE}" srcOrd="0" destOrd="0" presId="urn:microsoft.com/office/officeart/2008/layout/RadialCluster"/>
    <dgm:cxn modelId="{7FEE861E-C462-4BB2-A4BD-6DF39DC3BA14}" type="presOf" srcId="{1A662F12-6708-4886-AC22-4A74C4A80CDF}" destId="{57180479-E9DA-4FA4-89C8-80A9FAA5A1A6}" srcOrd="0" destOrd="0" presId="urn:microsoft.com/office/officeart/2008/layout/RadialCluster"/>
    <dgm:cxn modelId="{2002F792-439B-4172-8C60-5AECF3CC9554}" type="presOf" srcId="{0058D431-AAA1-44D6-BD66-C1713116F95E}" destId="{D9EDEA39-74EF-4A2F-8926-92E2910CF929}" srcOrd="0" destOrd="0" presId="urn:microsoft.com/office/officeart/2008/layout/RadialCluster"/>
    <dgm:cxn modelId="{AC5A798A-F827-49F9-A1EA-90EE3EE3AE79}" srcId="{21CAB7AA-D1A6-4812-BCFC-8162F07E838A}" destId="{4CDD4645-5FFA-4773-BFC2-3A89AB068AC7}" srcOrd="0" destOrd="0" parTransId="{50784D7B-C442-4D50-A35A-6991FCB2AF9A}" sibTransId="{5403E549-D7BE-4145-A2B8-E90B2F1E6137}"/>
    <dgm:cxn modelId="{332091D5-5897-420B-876B-5343036D08D2}" type="presOf" srcId="{4CDD4645-5FFA-4773-BFC2-3A89AB068AC7}" destId="{87CC82AE-B2BF-4D42-BBDF-1BCD0BD0EE67}" srcOrd="0" destOrd="0" presId="urn:microsoft.com/office/officeart/2008/layout/RadialCluster"/>
    <dgm:cxn modelId="{D79BF034-9B32-45B9-99AB-17B87830D4B2}" type="presOf" srcId="{50784D7B-C442-4D50-A35A-6991FCB2AF9A}" destId="{3EB69776-3873-48A6-9456-C807390B892E}" srcOrd="0" destOrd="0" presId="urn:microsoft.com/office/officeart/2008/layout/RadialCluster"/>
    <dgm:cxn modelId="{4E525E13-F4FE-4B2F-87B3-DCF9BCD87EA8}" type="presOf" srcId="{3B822D92-B64D-4C88-B58B-CB6233D3D419}" destId="{00445876-B6B1-4038-9CB4-DEC8B732A1CE}" srcOrd="0" destOrd="0" presId="urn:microsoft.com/office/officeart/2008/layout/RadialCluster"/>
    <dgm:cxn modelId="{FE5185B7-2949-4D8F-BF02-7576BFDD8164}" srcId="{21CAB7AA-D1A6-4812-BCFC-8162F07E838A}" destId="{1A662F12-6708-4886-AC22-4A74C4A80CDF}" srcOrd="2" destOrd="0" parTransId="{35A70FB2-912E-48D9-9AAA-AB9AC5C3F60F}" sibTransId="{2AD74A05-BEDC-44F7-B717-FC3435B8036B}"/>
    <dgm:cxn modelId="{62725227-4767-4993-872F-152B0F0AA71A}" type="presParOf" srcId="{42E65434-E2EE-4D2E-A7E3-ADB9BB0FB68F}" destId="{E6CDE22F-CF3D-4993-839E-1F2F6DCD9106}" srcOrd="0" destOrd="0" presId="urn:microsoft.com/office/officeart/2008/layout/RadialCluster"/>
    <dgm:cxn modelId="{4866C728-D11F-46DA-8D83-13B8C0CEE2B4}" type="presParOf" srcId="{E6CDE22F-CF3D-4993-839E-1F2F6DCD9106}" destId="{3C659A1F-C00A-4FF1-864B-B53E0542D841}" srcOrd="0" destOrd="0" presId="urn:microsoft.com/office/officeart/2008/layout/RadialCluster"/>
    <dgm:cxn modelId="{D0A7A53E-0F53-426C-B348-82CB9ADD1307}" type="presParOf" srcId="{E6CDE22F-CF3D-4993-839E-1F2F6DCD9106}" destId="{3EB69776-3873-48A6-9456-C807390B892E}" srcOrd="1" destOrd="0" presId="urn:microsoft.com/office/officeart/2008/layout/RadialCluster"/>
    <dgm:cxn modelId="{28C41516-3CAF-4E69-AEF9-F36D4E518AE3}" type="presParOf" srcId="{E6CDE22F-CF3D-4993-839E-1F2F6DCD9106}" destId="{87CC82AE-B2BF-4D42-BBDF-1BCD0BD0EE67}" srcOrd="2" destOrd="0" presId="urn:microsoft.com/office/officeart/2008/layout/RadialCluster"/>
    <dgm:cxn modelId="{8D2AE083-EA20-4549-8CA2-7D14BDAA03EF}" type="presParOf" srcId="{E6CDE22F-CF3D-4993-839E-1F2F6DCD9106}" destId="{00445876-B6B1-4038-9CB4-DEC8B732A1CE}" srcOrd="3" destOrd="0" presId="urn:microsoft.com/office/officeart/2008/layout/RadialCluster"/>
    <dgm:cxn modelId="{E9388926-9B95-48DC-8348-776B87A68C31}" type="presParOf" srcId="{E6CDE22F-CF3D-4993-839E-1F2F6DCD9106}" destId="{D9EDEA39-74EF-4A2F-8926-92E2910CF929}" srcOrd="4" destOrd="0" presId="urn:microsoft.com/office/officeart/2008/layout/RadialCluster"/>
    <dgm:cxn modelId="{8314FCF5-4EBF-436D-BE77-0AC83F71C70C}" type="presParOf" srcId="{E6CDE22F-CF3D-4993-839E-1F2F6DCD9106}" destId="{19AE21EA-8E27-4E08-AABB-37EBD5E134DE}" srcOrd="5" destOrd="0" presId="urn:microsoft.com/office/officeart/2008/layout/RadialCluster"/>
    <dgm:cxn modelId="{84C438BD-F1D0-4B75-9808-2F004DE23A9E}" type="presParOf" srcId="{E6CDE22F-CF3D-4993-839E-1F2F6DCD9106}" destId="{57180479-E9DA-4FA4-89C8-80A9FAA5A1A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F288C4-56D9-41E7-9DB0-5A39E9C86666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FB85B3ED-1682-4CE5-9AD4-F50E30CFFBE0}">
      <dgm:prSet phldrT="[Текст]"/>
      <dgm:spPr/>
      <dgm:t>
        <a:bodyPr/>
        <a:lstStyle/>
        <a:p>
          <a:pPr algn="l"/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- не определены ценности</a:t>
          </a:r>
        </a:p>
        <a:p>
          <a:pPr algn="l"/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- нет четких целей </a:t>
          </a:r>
        </a:p>
        <a:p>
          <a:pPr algn="l"/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- нет плана мероприятий по достижению целей</a:t>
          </a:r>
          <a:endParaRPr lang="ru-RU" dirty="0"/>
        </a:p>
      </dgm:t>
    </dgm:pt>
    <dgm:pt modelId="{4D3A7BD9-DE2D-428C-B3A0-AB038208CD80}" type="parTrans" cxnId="{64B43C74-D66D-48FF-A471-BB3D293BCD23}">
      <dgm:prSet/>
      <dgm:spPr/>
      <dgm:t>
        <a:bodyPr/>
        <a:lstStyle/>
        <a:p>
          <a:endParaRPr lang="ru-RU"/>
        </a:p>
      </dgm:t>
    </dgm:pt>
    <dgm:pt modelId="{7B548200-A503-44B2-8AE7-DB5A704D4F90}" type="sibTrans" cxnId="{64B43C74-D66D-48FF-A471-BB3D293BCD23}">
      <dgm:prSet/>
      <dgm:spPr/>
      <dgm:t>
        <a:bodyPr/>
        <a:lstStyle/>
        <a:p>
          <a:endParaRPr lang="ru-RU"/>
        </a:p>
      </dgm:t>
    </dgm:pt>
    <dgm:pt modelId="{1F68AB7E-3C31-48E9-A811-FE9684949258}">
      <dgm:prSet phldrT="[Текст]"/>
      <dgm:spPr/>
      <dgm:t>
        <a:bodyPr/>
        <a:lstStyle/>
        <a:p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Ни у государства, ни у участников рынка, ни у потребителей нет единого понимания пути развития отрасли. Как следствие – противоречивые и непоследовательные инициативы:</a:t>
          </a:r>
          <a:endParaRPr lang="ru-RU" dirty="0"/>
        </a:p>
      </dgm:t>
    </dgm:pt>
    <dgm:pt modelId="{E45FEB52-8FDC-4A12-B3F1-4FBD51A8834B}" type="parTrans" cxnId="{176275C6-DAFC-4A19-B588-400D98811875}">
      <dgm:prSet/>
      <dgm:spPr/>
      <dgm:t>
        <a:bodyPr/>
        <a:lstStyle/>
        <a:p>
          <a:endParaRPr lang="ru-RU"/>
        </a:p>
      </dgm:t>
    </dgm:pt>
    <dgm:pt modelId="{499A0EFB-FFE0-44FF-8659-58C2E1557B9C}" type="sibTrans" cxnId="{176275C6-DAFC-4A19-B588-400D98811875}">
      <dgm:prSet/>
      <dgm:spPr/>
      <dgm:t>
        <a:bodyPr/>
        <a:lstStyle/>
        <a:p>
          <a:endParaRPr lang="ru-RU"/>
        </a:p>
      </dgm:t>
    </dgm:pt>
    <dgm:pt modelId="{7C89D766-C5F9-4695-83B2-51E6B13AE51D}">
      <dgm:prSet/>
      <dgm:spPr/>
      <dgm:t>
        <a:bodyPr/>
        <a:lstStyle/>
        <a:p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 (?) ограничение конкуренции;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0943E7-F7B9-4ACA-BC1D-0394AE2FBC4B}" type="parTrans" cxnId="{203C1308-D4B9-4FBA-9E9D-A2BE1AB64A77}">
      <dgm:prSet/>
      <dgm:spPr/>
      <dgm:t>
        <a:bodyPr/>
        <a:lstStyle/>
        <a:p>
          <a:endParaRPr lang="ru-RU"/>
        </a:p>
      </dgm:t>
    </dgm:pt>
    <dgm:pt modelId="{B7CD1C16-23FC-4392-B636-EF7E574799AC}" type="sibTrans" cxnId="{203C1308-D4B9-4FBA-9E9D-A2BE1AB64A77}">
      <dgm:prSet/>
      <dgm:spPr/>
      <dgm:t>
        <a:bodyPr/>
        <a:lstStyle/>
        <a:p>
          <a:endParaRPr lang="ru-RU"/>
        </a:p>
      </dgm:t>
    </dgm:pt>
    <dgm:pt modelId="{860F43D7-08AE-495A-9C5F-4DB641C77CB2}">
      <dgm:prSet phldrT="[Текст]"/>
      <dgm:spPr/>
      <dgm:t>
        <a:bodyPr/>
        <a:lstStyle/>
        <a:p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 (?) лицензирование УК; </a:t>
          </a:r>
          <a:endParaRPr lang="ru-RU" dirty="0"/>
        </a:p>
      </dgm:t>
    </dgm:pt>
    <dgm:pt modelId="{2E5CF562-7BFE-435E-9AFF-26B38BBEEAE5}" type="parTrans" cxnId="{CAC792C6-E5B2-4BD3-8F9F-ED27575567C3}">
      <dgm:prSet/>
      <dgm:spPr/>
      <dgm:t>
        <a:bodyPr/>
        <a:lstStyle/>
        <a:p>
          <a:endParaRPr lang="ru-RU"/>
        </a:p>
      </dgm:t>
    </dgm:pt>
    <dgm:pt modelId="{9601E576-5C7C-4696-BA5F-760E89706735}" type="sibTrans" cxnId="{CAC792C6-E5B2-4BD3-8F9F-ED27575567C3}">
      <dgm:prSet/>
      <dgm:spPr/>
      <dgm:t>
        <a:bodyPr/>
        <a:lstStyle/>
        <a:p>
          <a:endParaRPr lang="ru-RU"/>
        </a:p>
      </dgm:t>
    </dgm:pt>
    <dgm:pt modelId="{6F7A7DF2-336F-4835-B7C7-2AB0C65D9037}">
      <dgm:prSet/>
      <dgm:spPr/>
      <dgm:t>
        <a:bodyPr/>
        <a:lstStyle/>
        <a:p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 (?) введение противоестественных барьеров (напр., для ИРЦ);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2FC573-3805-4D46-8CFA-9D2DAB3A1C5A}" type="parTrans" cxnId="{37789EE2-0B8C-421D-BA76-982E35A3852B}">
      <dgm:prSet/>
      <dgm:spPr/>
      <dgm:t>
        <a:bodyPr/>
        <a:lstStyle/>
        <a:p>
          <a:endParaRPr lang="ru-RU"/>
        </a:p>
      </dgm:t>
    </dgm:pt>
    <dgm:pt modelId="{D557088A-F1DB-4C12-B34B-13536F44B8FD}" type="sibTrans" cxnId="{37789EE2-0B8C-421D-BA76-982E35A3852B}">
      <dgm:prSet/>
      <dgm:spPr/>
      <dgm:t>
        <a:bodyPr/>
        <a:lstStyle/>
        <a:p>
          <a:endParaRPr lang="ru-RU"/>
        </a:p>
      </dgm:t>
    </dgm:pt>
    <dgm:pt modelId="{E31A0D19-C97A-4FF1-9347-29E024DF535C}">
      <dgm:prSet/>
      <dgm:spPr/>
      <dgm:t>
        <a:bodyPr/>
        <a:lstStyle/>
        <a:p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 (?) навязывание ненужных услуг (напр., АИИС) и др.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D2521C-CD83-4767-9FFA-FB821A2747BD}" type="parTrans" cxnId="{1CFFBA54-4F09-4830-B089-A23FF17DE0CF}">
      <dgm:prSet/>
      <dgm:spPr/>
      <dgm:t>
        <a:bodyPr/>
        <a:lstStyle/>
        <a:p>
          <a:endParaRPr lang="ru-RU"/>
        </a:p>
      </dgm:t>
    </dgm:pt>
    <dgm:pt modelId="{FB81BF3E-0DFD-498D-A19F-20695D93FBBB}" type="sibTrans" cxnId="{1CFFBA54-4F09-4830-B089-A23FF17DE0CF}">
      <dgm:prSet/>
      <dgm:spPr/>
      <dgm:t>
        <a:bodyPr/>
        <a:lstStyle/>
        <a:p>
          <a:endParaRPr lang="ru-RU"/>
        </a:p>
      </dgm:t>
    </dgm:pt>
    <dgm:pt modelId="{B57D9D6A-A280-476E-BC11-2C3661556C9E}" type="pres">
      <dgm:prSet presAssocID="{CCF288C4-56D9-41E7-9DB0-5A39E9C8666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81BB9EF-47BA-43E9-8025-7FF6342C30FE}" type="pres">
      <dgm:prSet presAssocID="{FB85B3ED-1682-4CE5-9AD4-F50E30CFFBE0}" presName="linNode" presStyleCnt="0"/>
      <dgm:spPr/>
    </dgm:pt>
    <dgm:pt modelId="{677621A2-BF15-4B0C-92AA-70A759AF62DF}" type="pres">
      <dgm:prSet presAssocID="{FB85B3ED-1682-4CE5-9AD4-F50E30CFFBE0}" presName="parentShp" presStyleLbl="node1" presStyleIdx="0" presStyleCnt="1" custScaleX="69484" custLinFactNeighborX="-15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E1046-020B-411F-8A64-00D6BFFACB92}" type="pres">
      <dgm:prSet presAssocID="{FB85B3ED-1682-4CE5-9AD4-F50E30CFFBE0}" presName="childShp" presStyleLbl="bgAccFollowNode1" presStyleIdx="0" presStyleCnt="1" custScaleX="91528" custLinFactNeighborX="-22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6275C6-DAFC-4A19-B588-400D98811875}" srcId="{FB85B3ED-1682-4CE5-9AD4-F50E30CFFBE0}" destId="{1F68AB7E-3C31-48E9-A811-FE9684949258}" srcOrd="0" destOrd="0" parTransId="{E45FEB52-8FDC-4A12-B3F1-4FBD51A8834B}" sibTransId="{499A0EFB-FFE0-44FF-8659-58C2E1557B9C}"/>
    <dgm:cxn modelId="{91E61443-8F7D-4AD3-99BD-2D09A8264859}" type="presOf" srcId="{7C89D766-C5F9-4695-83B2-51E6B13AE51D}" destId="{B83E1046-020B-411F-8A64-00D6BFFACB92}" srcOrd="0" destOrd="2" presId="urn:microsoft.com/office/officeart/2005/8/layout/vList6"/>
    <dgm:cxn modelId="{64B43C74-D66D-48FF-A471-BB3D293BCD23}" srcId="{CCF288C4-56D9-41E7-9DB0-5A39E9C86666}" destId="{FB85B3ED-1682-4CE5-9AD4-F50E30CFFBE0}" srcOrd="0" destOrd="0" parTransId="{4D3A7BD9-DE2D-428C-B3A0-AB038208CD80}" sibTransId="{7B548200-A503-44B2-8AE7-DB5A704D4F90}"/>
    <dgm:cxn modelId="{D5E580BB-9217-4603-8B41-763C31F8E423}" type="presOf" srcId="{CCF288C4-56D9-41E7-9DB0-5A39E9C86666}" destId="{B57D9D6A-A280-476E-BC11-2C3661556C9E}" srcOrd="0" destOrd="0" presId="urn:microsoft.com/office/officeart/2005/8/layout/vList6"/>
    <dgm:cxn modelId="{864C4FA6-1612-4676-984A-9E11D579FDE6}" type="presOf" srcId="{1F68AB7E-3C31-48E9-A811-FE9684949258}" destId="{B83E1046-020B-411F-8A64-00D6BFFACB92}" srcOrd="0" destOrd="0" presId="urn:microsoft.com/office/officeart/2005/8/layout/vList6"/>
    <dgm:cxn modelId="{B50951D6-A79D-496F-8C65-0A9E475DEED8}" type="presOf" srcId="{6F7A7DF2-336F-4835-B7C7-2AB0C65D9037}" destId="{B83E1046-020B-411F-8A64-00D6BFFACB92}" srcOrd="0" destOrd="3" presId="urn:microsoft.com/office/officeart/2005/8/layout/vList6"/>
    <dgm:cxn modelId="{A7D6B17D-0F33-4205-8218-6F600DAC9084}" type="presOf" srcId="{860F43D7-08AE-495A-9C5F-4DB641C77CB2}" destId="{B83E1046-020B-411F-8A64-00D6BFFACB92}" srcOrd="0" destOrd="1" presId="urn:microsoft.com/office/officeart/2005/8/layout/vList6"/>
    <dgm:cxn modelId="{C4DF709B-FD74-457F-9949-135F3D325CE0}" type="presOf" srcId="{FB85B3ED-1682-4CE5-9AD4-F50E30CFFBE0}" destId="{677621A2-BF15-4B0C-92AA-70A759AF62DF}" srcOrd="0" destOrd="0" presId="urn:microsoft.com/office/officeart/2005/8/layout/vList6"/>
    <dgm:cxn modelId="{BE592469-4919-4700-B019-EE5A8E7BA09B}" type="presOf" srcId="{E31A0D19-C97A-4FF1-9347-29E024DF535C}" destId="{B83E1046-020B-411F-8A64-00D6BFFACB92}" srcOrd="0" destOrd="4" presId="urn:microsoft.com/office/officeart/2005/8/layout/vList6"/>
    <dgm:cxn modelId="{CAC792C6-E5B2-4BD3-8F9F-ED27575567C3}" srcId="{FB85B3ED-1682-4CE5-9AD4-F50E30CFFBE0}" destId="{860F43D7-08AE-495A-9C5F-4DB641C77CB2}" srcOrd="1" destOrd="0" parTransId="{2E5CF562-7BFE-435E-9AFF-26B38BBEEAE5}" sibTransId="{9601E576-5C7C-4696-BA5F-760E89706735}"/>
    <dgm:cxn modelId="{1CFFBA54-4F09-4830-B089-A23FF17DE0CF}" srcId="{FB85B3ED-1682-4CE5-9AD4-F50E30CFFBE0}" destId="{E31A0D19-C97A-4FF1-9347-29E024DF535C}" srcOrd="4" destOrd="0" parTransId="{A8D2521C-CD83-4767-9FFA-FB821A2747BD}" sibTransId="{FB81BF3E-0DFD-498D-A19F-20695D93FBBB}"/>
    <dgm:cxn modelId="{37789EE2-0B8C-421D-BA76-982E35A3852B}" srcId="{FB85B3ED-1682-4CE5-9AD4-F50E30CFFBE0}" destId="{6F7A7DF2-336F-4835-B7C7-2AB0C65D9037}" srcOrd="3" destOrd="0" parTransId="{342FC573-3805-4D46-8CFA-9D2DAB3A1C5A}" sibTransId="{D557088A-F1DB-4C12-B34B-13536F44B8FD}"/>
    <dgm:cxn modelId="{203C1308-D4B9-4FBA-9E9D-A2BE1AB64A77}" srcId="{FB85B3ED-1682-4CE5-9AD4-F50E30CFFBE0}" destId="{7C89D766-C5F9-4695-83B2-51E6B13AE51D}" srcOrd="2" destOrd="0" parTransId="{5D0943E7-F7B9-4ACA-BC1D-0394AE2FBC4B}" sibTransId="{B7CD1C16-23FC-4392-B636-EF7E574799AC}"/>
    <dgm:cxn modelId="{A10D97AF-C36C-4ABF-8CDB-D50907C1CDB4}" type="presParOf" srcId="{B57D9D6A-A280-476E-BC11-2C3661556C9E}" destId="{A81BB9EF-47BA-43E9-8025-7FF6342C30FE}" srcOrd="0" destOrd="0" presId="urn:microsoft.com/office/officeart/2005/8/layout/vList6"/>
    <dgm:cxn modelId="{0F5CF640-68A4-4DA0-AC9E-2062FC5EECB6}" type="presParOf" srcId="{A81BB9EF-47BA-43E9-8025-7FF6342C30FE}" destId="{677621A2-BF15-4B0C-92AA-70A759AF62DF}" srcOrd="0" destOrd="0" presId="urn:microsoft.com/office/officeart/2005/8/layout/vList6"/>
    <dgm:cxn modelId="{4C2F09C9-9982-4503-9802-AAC0C2EA5739}" type="presParOf" srcId="{A81BB9EF-47BA-43E9-8025-7FF6342C30FE}" destId="{B83E1046-020B-411F-8A64-00D6BFFACB9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659A1F-C00A-4FF1-864B-B53E0542D841}">
      <dsp:nvSpPr>
        <dsp:cNvPr id="0" name=""/>
        <dsp:cNvSpPr/>
      </dsp:nvSpPr>
      <dsp:spPr>
        <a:xfrm>
          <a:off x="4821548" y="936708"/>
          <a:ext cx="3271087" cy="1171389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Общие цели и задачи: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комфортная, прозрачная и конкурентная среда в ЖКХ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4878730" y="993890"/>
        <a:ext cx="3156723" cy="1057025"/>
      </dsp:txXfrm>
    </dsp:sp>
    <dsp:sp modelId="{3EB69776-3873-48A6-9456-C807390B892E}">
      <dsp:nvSpPr>
        <dsp:cNvPr id="0" name=""/>
        <dsp:cNvSpPr/>
      </dsp:nvSpPr>
      <dsp:spPr>
        <a:xfrm rot="16214574">
          <a:off x="6371922" y="848683"/>
          <a:ext cx="17605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6051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C82AE-B2BF-4D42-BBDF-1BCD0BD0EE67}">
      <dsp:nvSpPr>
        <dsp:cNvPr id="0" name=""/>
        <dsp:cNvSpPr/>
      </dsp:nvSpPr>
      <dsp:spPr>
        <a:xfrm>
          <a:off x="5996361" y="23806"/>
          <a:ext cx="931044" cy="736852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rgbClr val="002060"/>
              </a:solidFill>
            </a:rPr>
            <a:t>РСО</a:t>
          </a:r>
          <a:endParaRPr lang="ru-RU" sz="3100" b="1" kern="1200" dirty="0">
            <a:solidFill>
              <a:srgbClr val="002060"/>
            </a:solidFill>
          </a:endParaRPr>
        </a:p>
      </dsp:txBody>
      <dsp:txXfrm>
        <a:off x="6032331" y="59776"/>
        <a:ext cx="859104" cy="664912"/>
      </dsp:txXfrm>
    </dsp:sp>
    <dsp:sp modelId="{00445876-B6B1-4038-9CB4-DEC8B732A1CE}">
      <dsp:nvSpPr>
        <dsp:cNvPr id="0" name=""/>
        <dsp:cNvSpPr/>
      </dsp:nvSpPr>
      <dsp:spPr>
        <a:xfrm rot="19523298">
          <a:off x="7280737" y="856483"/>
          <a:ext cx="28247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477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DEA39-74EF-4A2F-8926-92E2910CF929}">
      <dsp:nvSpPr>
        <dsp:cNvPr id="0" name=""/>
        <dsp:cNvSpPr/>
      </dsp:nvSpPr>
      <dsp:spPr>
        <a:xfrm>
          <a:off x="7460610" y="23745"/>
          <a:ext cx="1245568" cy="75251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</a:rPr>
            <a:t>Жители</a:t>
          </a:r>
          <a:endParaRPr lang="ru-RU" sz="2400" b="1" kern="1200" dirty="0">
            <a:solidFill>
              <a:srgbClr val="002060"/>
            </a:solidFill>
          </a:endParaRPr>
        </a:p>
      </dsp:txBody>
      <dsp:txXfrm>
        <a:off x="7497345" y="60480"/>
        <a:ext cx="1172098" cy="679041"/>
      </dsp:txXfrm>
    </dsp:sp>
    <dsp:sp modelId="{19AE21EA-8E27-4E08-AABB-37EBD5E134DE}">
      <dsp:nvSpPr>
        <dsp:cNvPr id="0" name=""/>
        <dsp:cNvSpPr/>
      </dsp:nvSpPr>
      <dsp:spPr>
        <a:xfrm rot="12627115">
          <a:off x="5020014" y="816716"/>
          <a:ext cx="47351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3514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80479-E9DA-4FA4-89C8-80A9FAA5A1A6}">
      <dsp:nvSpPr>
        <dsp:cNvPr id="0" name=""/>
        <dsp:cNvSpPr/>
      </dsp:nvSpPr>
      <dsp:spPr>
        <a:xfrm>
          <a:off x="4015992" y="20"/>
          <a:ext cx="1036680" cy="783927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rgbClr val="002060"/>
              </a:solidFill>
            </a:rPr>
            <a:t>УК</a:t>
          </a:r>
          <a:endParaRPr lang="ru-RU" sz="3500" b="1" kern="1200" dirty="0">
            <a:solidFill>
              <a:srgbClr val="002060"/>
            </a:solidFill>
          </a:endParaRPr>
        </a:p>
      </dsp:txBody>
      <dsp:txXfrm>
        <a:off x="4054260" y="38288"/>
        <a:ext cx="960144" cy="7073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3E1046-020B-411F-8A64-00D6BFFACB92}">
      <dsp:nvSpPr>
        <dsp:cNvPr id="0" name=""/>
        <dsp:cNvSpPr/>
      </dsp:nvSpPr>
      <dsp:spPr>
        <a:xfrm>
          <a:off x="2473762" y="0"/>
          <a:ext cx="4943061" cy="28411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Ни у государства, ни у участников рынка, ни у потребителей нет единого понимания пути развития отрасли. Как следствие – противоречивые и непоследовательные инициативы: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(?) лицензирование УК; 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(?) ограничение конкуренции;</a:t>
          </a:r>
          <a:endParaRPr lang="ru-RU" sz="13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(?) введение противоестественных барьеров (напр., для ИРЦ);</a:t>
          </a:r>
          <a:endParaRPr lang="ru-RU" sz="13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(?) навязывание ненужных услуг (напр., АИИС) и др.</a:t>
          </a:r>
          <a:endParaRPr lang="ru-RU" sz="1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73762" y="355147"/>
        <a:ext cx="3877619" cy="2130885"/>
      </dsp:txXfrm>
    </dsp:sp>
    <dsp:sp modelId="{677621A2-BF15-4B0C-92AA-70A759AF62DF}">
      <dsp:nvSpPr>
        <dsp:cNvPr id="0" name=""/>
        <dsp:cNvSpPr/>
      </dsp:nvSpPr>
      <dsp:spPr>
        <a:xfrm>
          <a:off x="0" y="0"/>
          <a:ext cx="2501701" cy="28411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- не определены ценности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- нет четких целей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- нет плана мероприятий по достижению целей</a:t>
          </a:r>
          <a:endParaRPr lang="ru-RU" sz="2000" kern="1200" dirty="0"/>
        </a:p>
      </dsp:txBody>
      <dsp:txXfrm>
        <a:off x="122123" y="122123"/>
        <a:ext cx="2257455" cy="2596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AE1E6E8-C99F-443B-B075-8EFC7FB94A0A}" type="datetimeFigureOut">
              <a:rPr lang="ru-RU"/>
              <a:pPr>
                <a:defRPr/>
              </a:pPr>
              <a:t>10.12.2015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86A7324-A4C7-4091-9525-DC9E0FCC36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842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72E619-1498-43A1-B058-DB785F025625}" type="datetimeFigureOut">
              <a:rPr lang="fi-FI"/>
              <a:pPr>
                <a:defRPr/>
              </a:pPr>
              <a:t>10.12.2015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lvl="0"/>
            <a:endParaRPr lang="fi-FI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5E99DB-3694-48AA-A6AB-ECBD1CCE487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367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5E99DB-3694-48AA-A6AB-ECBD1CCE4876}" type="slidenum">
              <a:rPr lang="fi-FI" smtClean="0"/>
              <a:pPr>
                <a:defRPr/>
              </a:pPr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5898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 txBox="1">
            <a:spLocks noGrp="1" noChangeArrowheads="1"/>
          </p:cNvSpPr>
          <p:nvPr/>
        </p:nvSpPr>
        <p:spPr bwMode="auto">
          <a:xfrm>
            <a:off x="3815834" y="9370447"/>
            <a:ext cx="2918360" cy="49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8087927-8305-47DD-80A2-AD535F8B954A}" type="slidenum">
              <a:rPr lang="fi-FI" sz="800">
                <a:solidFill>
                  <a:prstClr val="black"/>
                </a:solidFill>
              </a:rPr>
              <a:pPr algn="r"/>
              <a:t>3</a:t>
            </a:fld>
            <a:endParaRPr lang="fi-FI" sz="800">
              <a:solidFill>
                <a:prstClr val="black"/>
              </a:solidFill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6913" y="739775"/>
            <a:ext cx="5343525" cy="3700463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37" y="4686021"/>
            <a:ext cx="5392690" cy="4440478"/>
          </a:xfrm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E4C68-7AFD-48B4-92B0-C9476F46BBA3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151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9E4C68-7AFD-48B4-92B0-C9476F46BBA3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151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 txBox="1">
            <a:spLocks noGrp="1" noChangeArrowheads="1"/>
          </p:cNvSpPr>
          <p:nvPr/>
        </p:nvSpPr>
        <p:spPr bwMode="auto">
          <a:xfrm>
            <a:off x="3815834" y="9370447"/>
            <a:ext cx="2918360" cy="49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8087927-8305-47DD-80A2-AD535F8B954A}" type="slidenum">
              <a:rPr lang="fi-FI" sz="800">
                <a:solidFill>
                  <a:prstClr val="black"/>
                </a:solidFill>
              </a:rPr>
              <a:pPr algn="r"/>
              <a:t>9</a:t>
            </a:fld>
            <a:endParaRPr lang="fi-FI" sz="800">
              <a:solidFill>
                <a:prstClr val="black"/>
              </a:solidFill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6913" y="739775"/>
            <a:ext cx="5343525" cy="3700463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37" y="4686021"/>
            <a:ext cx="5392690" cy="4440478"/>
          </a:xfrm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 txBox="1">
            <a:spLocks noGrp="1" noChangeArrowheads="1"/>
          </p:cNvSpPr>
          <p:nvPr/>
        </p:nvSpPr>
        <p:spPr bwMode="auto">
          <a:xfrm>
            <a:off x="3815834" y="9370447"/>
            <a:ext cx="2918360" cy="49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8087927-8305-47DD-80A2-AD535F8B954A}" type="slidenum">
              <a:rPr lang="fi-FI" sz="800">
                <a:solidFill>
                  <a:prstClr val="black"/>
                </a:solidFill>
              </a:rPr>
              <a:pPr algn="r"/>
              <a:t>10</a:t>
            </a:fld>
            <a:endParaRPr lang="fi-FI" sz="800">
              <a:solidFill>
                <a:prstClr val="black"/>
              </a:solidFill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6913" y="739775"/>
            <a:ext cx="5343525" cy="3700463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37" y="4686021"/>
            <a:ext cx="5392690" cy="4440478"/>
          </a:xfrm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orisyul\AppData\Local\Temp\Rar$DR01.403\Fortum_Ru_byline_free zon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6256338"/>
            <a:ext cx="2532062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Прямая соединительная линия 2"/>
          <p:cNvCxnSpPr/>
          <p:nvPr userDrawn="1"/>
        </p:nvCxnSpPr>
        <p:spPr>
          <a:xfrm>
            <a:off x="342901" y="10429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 userDrawn="1"/>
        </p:nvCxnSpPr>
        <p:spPr>
          <a:xfrm>
            <a:off x="342901" y="61864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dirty="0"/>
              <a:t>№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54655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orisyul\AppData\Local\Temp\Rar$DR01.403\Fortum_Ru_byline_free zon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6256338"/>
            <a:ext cx="2532062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Прямая соединительная линия 2"/>
          <p:cNvCxnSpPr/>
          <p:nvPr userDrawn="1"/>
        </p:nvCxnSpPr>
        <p:spPr>
          <a:xfrm>
            <a:off x="342901" y="10429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 userDrawn="1"/>
        </p:nvCxnSpPr>
        <p:spPr>
          <a:xfrm>
            <a:off x="342901" y="61864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dirty="0">
                <a:solidFill>
                  <a:prstClr val="black"/>
                </a:solidFill>
              </a:rPr>
              <a:t>№</a:t>
            </a:r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00314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95300" y="6356368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384550" y="6356368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654979-22F0-4023-B1CE-6BB98B15D818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06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918" y="107576"/>
            <a:ext cx="9235888" cy="9144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370294" y="6472245"/>
            <a:ext cx="1990912" cy="3857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74838" y="6042591"/>
            <a:ext cx="3136900" cy="365125"/>
          </a:xfrm>
          <a:prstGeom prst="rect">
            <a:avLst/>
          </a:prstGeom>
        </p:spPr>
        <p:txBody>
          <a:bodyPr lIns="91411" tIns="45706" rIns="91411" bIns="45706"/>
          <a:lstStyle/>
          <a:p>
            <a:pPr defTabSz="914109"/>
            <a:endParaRPr lang="ru-RU">
              <a:solidFill>
                <a:prstClr val="black"/>
              </a:solidFill>
            </a:endParaRP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77624" y="6555931"/>
            <a:ext cx="466165" cy="221456"/>
          </a:xfrm>
          <a:prstGeom prst="rect">
            <a:avLst/>
          </a:prstGeom>
        </p:spPr>
        <p:txBody>
          <a:bodyPr lIns="71976" tIns="0" rIns="0" bIns="0" anchor="ctr"/>
          <a:lstStyle>
            <a:lvl1pPr algn="l">
              <a:defRPr sz="1400" b="1">
                <a:solidFill>
                  <a:srgbClr val="063E7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1BB761-9C31-485D-9B28-E1E3BB27BF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087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orisyul\AppData\Local\Temp\Rar$DR01.403\Fortum_Ru_byline_free zon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6256338"/>
            <a:ext cx="2532062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Прямая соединительная линия 2"/>
          <p:cNvCxnSpPr/>
          <p:nvPr userDrawn="1"/>
        </p:nvCxnSpPr>
        <p:spPr>
          <a:xfrm>
            <a:off x="342900" y="10429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 userDrawn="1"/>
        </p:nvCxnSpPr>
        <p:spPr>
          <a:xfrm>
            <a:off x="342900" y="61864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r>
              <a:rPr lang="ru-RU"/>
              <a:t>№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728053"/>
      </p:ext>
    </p:extLst>
  </p:cSld>
  <p:clrMapOvr>
    <a:masterClrMapping/>
  </p:clrMapOvr>
  <p:transition/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1165413"/>
            <a:ext cx="8420100" cy="3684494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9358" y="5683625"/>
            <a:ext cx="6934200" cy="1174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335A1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20488" y="695420"/>
            <a:ext cx="926502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74B92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ru-RU" dirty="0"/>
          </a:p>
        </p:txBody>
      </p:sp>
      <p:pic>
        <p:nvPicPr>
          <p:cNvPr id="16" name="Picture 2" descr="C:\Users\borisyul\AppData\Local\Temp\Rar$DR01.403\Fortum_Ru_byline_free zon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44" t="14030" b="16857"/>
          <a:stretch>
            <a:fillRect/>
          </a:stretch>
        </p:blipFill>
        <p:spPr bwMode="auto">
          <a:xfrm>
            <a:off x="7352189" y="0"/>
            <a:ext cx="2378994" cy="66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Прямая соединительная линия 16"/>
          <p:cNvCxnSpPr/>
          <p:nvPr userDrawn="1"/>
        </p:nvCxnSpPr>
        <p:spPr>
          <a:xfrm rot="5400000">
            <a:off x="7107361" y="345057"/>
            <a:ext cx="396000" cy="1720"/>
          </a:xfrm>
          <a:prstGeom prst="line">
            <a:avLst/>
          </a:prstGeom>
          <a:ln w="12700">
            <a:solidFill>
              <a:srgbClr val="335A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5584269" y="179295"/>
            <a:ext cx="1859803" cy="376239"/>
          </a:xfrm>
          <a:prstGeom prst="rect">
            <a:avLst/>
          </a:prstGeom>
          <a:noFill/>
        </p:spPr>
        <p:txBody>
          <a:bodyPr wrap="square" lIns="0" tIns="0" rIns="72000" bIns="0" rtlCol="0" anchor="ctr" anchorCtr="0">
            <a:noAutofit/>
          </a:bodyPr>
          <a:lstStyle/>
          <a:p>
            <a:pPr algn="l">
              <a:lnSpc>
                <a:spcPct val="90000"/>
              </a:lnSpc>
            </a:pPr>
            <a:r>
              <a:rPr lang="ru-RU" sz="900" b="1" spc="0" dirty="0" smtClean="0">
                <a:solidFill>
                  <a:srgbClr val="335A12"/>
                </a:solidFill>
                <a:latin typeface="Times New Roman" pitchFamily="18" charset="0"/>
                <a:cs typeface="Times New Roman" pitchFamily="18" charset="0"/>
              </a:rPr>
              <a:t>Энергетическая</a:t>
            </a:r>
            <a:r>
              <a:rPr lang="ru-RU" sz="900" b="1" spc="0" baseline="0" dirty="0" smtClean="0">
                <a:solidFill>
                  <a:srgbClr val="335A1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b="1" spc="0" baseline="0" dirty="0" smtClean="0">
                <a:solidFill>
                  <a:srgbClr val="335A1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b="1" spc="0" baseline="0" dirty="0" smtClean="0">
                <a:solidFill>
                  <a:srgbClr val="335A12"/>
                </a:solidFill>
                <a:latin typeface="Times New Roman" pitchFamily="18" charset="0"/>
                <a:cs typeface="Times New Roman" pitchFamily="18" charset="0"/>
              </a:rPr>
              <a:t>компания</a:t>
            </a:r>
          </a:p>
          <a:p>
            <a:pPr algn="l">
              <a:lnSpc>
                <a:spcPct val="90000"/>
              </a:lnSpc>
            </a:pPr>
            <a:r>
              <a:rPr lang="ru-RU" sz="900" b="1" spc="0" baseline="0" dirty="0" smtClean="0">
                <a:solidFill>
                  <a:srgbClr val="335A12"/>
                </a:solidFill>
                <a:latin typeface="Times New Roman" pitchFamily="18" charset="0"/>
                <a:cs typeface="Times New Roman" pitchFamily="18" charset="0"/>
              </a:rPr>
              <a:t>следующего </a:t>
            </a:r>
            <a:r>
              <a:rPr lang="en-US" sz="900" b="1" spc="0" baseline="0" dirty="0" smtClean="0">
                <a:solidFill>
                  <a:srgbClr val="335A1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b="1" spc="0" baseline="0" dirty="0" smtClean="0">
                <a:solidFill>
                  <a:srgbClr val="335A12"/>
                </a:solidFill>
                <a:latin typeface="Times New Roman" pitchFamily="18" charset="0"/>
                <a:cs typeface="Times New Roman" pitchFamily="18" charset="0"/>
              </a:rPr>
              <a:t>поколения</a:t>
            </a:r>
            <a:endParaRPr lang="ru-RU" sz="900" b="1" spc="0" baseline="0" dirty="0">
              <a:solidFill>
                <a:srgbClr val="335A1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184530" y="1052225"/>
            <a:ext cx="9477000" cy="0"/>
          </a:xfrm>
          <a:prstGeom prst="line">
            <a:avLst/>
          </a:prstGeom>
          <a:ln w="76200"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184530" y="5578044"/>
            <a:ext cx="9477000" cy="0"/>
          </a:xfrm>
          <a:prstGeom prst="line">
            <a:avLst/>
          </a:prstGeom>
          <a:ln w="76200"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198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97" y="1155700"/>
            <a:ext cx="9217025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 descr="C:\Users\borisyul\AppData\Local\Temp\Rar$DR01.403\Fortum_Ru_byline_free zon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6256338"/>
            <a:ext cx="2532062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342901" y="10429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42901" y="61864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673" y="6475413"/>
            <a:ext cx="382587" cy="1444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 dirty="0"/>
              <a:t>№</a:t>
            </a:r>
            <a:endParaRPr lang="fi-FI" dirty="0"/>
          </a:p>
        </p:txBody>
      </p:sp>
      <p:sp>
        <p:nvSpPr>
          <p:cNvPr id="1031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032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orisyul\AppData\Local\Temp\Rar$DR01.403\Fortum_Ru_byline_free zon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6256338"/>
            <a:ext cx="2532062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342901" y="10429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42901" y="61864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673" y="6475413"/>
            <a:ext cx="382587" cy="1444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dirty="0">
                <a:solidFill>
                  <a:prstClr val="black"/>
                </a:solidFill>
              </a:rPr>
              <a:t>№</a:t>
            </a:r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53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3" r:id="rId1"/>
    <p:sldLayoutId id="2147484324" r:id="rId2"/>
    <p:sldLayoutId id="214748432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orisyul\AppData\Local\Temp\Rar$DR01.403\Fortum_Ru_byline_free zon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6256338"/>
            <a:ext cx="2532062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342900" y="10429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42900" y="6186488"/>
            <a:ext cx="9231313" cy="0"/>
          </a:xfrm>
          <a:prstGeom prst="line">
            <a:avLst/>
          </a:prstGeom>
          <a:ln>
            <a:solidFill>
              <a:srgbClr val="74B92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663" y="6475413"/>
            <a:ext cx="382587" cy="1444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prstClr val="black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/>
              <a:t>№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501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6" r:id="rId1"/>
    <p:sldLayoutId id="214748432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9.png"/><Relationship Id="rId7" Type="http://schemas.openxmlformats.org/officeDocument/2006/relationships/image" Target="../media/image11.jpeg"/><Relationship Id="rId12" Type="http://schemas.openxmlformats.org/officeDocument/2006/relationships/image" Target="../media/image1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google.com/url?sa=i&amp;rct=j&amp;q=&amp;esrc=s&amp;frm=1&amp;source=images&amp;cd=&amp;cad=rja&amp;uact=8&amp;docid=rOzOgpDt4-oQaM&amp;tbnid=r71HHpnXP4dP8M:&amp;ved=0CAUQjRw&amp;url=http://www.remont-express.ru/blogs/201403/modnyie-lyustryi-dlya-kvartir-sovetyi-ot-lustra-style.html&amp;ei=VHi6U5aXDsbmywPvmoCQCA&amp;bvm=bv.70138588,d.bGQ&amp;psig=AFQjCNEOafmSwjOZp9Qa2FGTZeqvDD6eNw&amp;ust=1404815825045170" TargetMode="External"/><Relationship Id="rId11" Type="http://schemas.openxmlformats.org/officeDocument/2006/relationships/image" Target="../media/image15.jpeg"/><Relationship Id="rId5" Type="http://schemas.openxmlformats.org/officeDocument/2006/relationships/image" Target="../media/image10.jpeg"/><Relationship Id="rId10" Type="http://schemas.openxmlformats.org/officeDocument/2006/relationships/image" Target="../media/image14.jpeg"/><Relationship Id="rId4" Type="http://schemas.microsoft.com/office/2007/relationships/hdphoto" Target="../media/hdphoto2.wdp"/><Relationship Id="rId9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340667" y="2681625"/>
            <a:ext cx="920675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4000" dirty="0" smtClean="0">
                <a:solidFill>
                  <a:srgbClr val="FFFFFF"/>
                </a:solidFill>
              </a:rPr>
              <a:t>Рынок ЖКХ: тенденции при разработке законодательства</a:t>
            </a:r>
          </a:p>
        </p:txBody>
      </p:sp>
      <p:sp>
        <p:nvSpPr>
          <p:cNvPr id="5124" name="TextBox 2"/>
          <p:cNvSpPr txBox="1">
            <a:spLocks noChangeArrowheads="1"/>
          </p:cNvSpPr>
          <p:nvPr/>
        </p:nvSpPr>
        <p:spPr bwMode="auto">
          <a:xfrm>
            <a:off x="4368810" y="5613418"/>
            <a:ext cx="1819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10.12.2015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84309" y="4673846"/>
            <a:ext cx="6048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800" dirty="0">
                <a:solidFill>
                  <a:srgbClr val="FFFFFF"/>
                </a:solidFill>
              </a:rPr>
              <a:t>Вице-президент по тепловому бизнесу ОАО «Фортум»</a:t>
            </a:r>
            <a:endParaRPr lang="ru-RU" dirty="0" smtClean="0">
              <a:solidFill>
                <a:srgbClr val="FFFFFF"/>
              </a:solidFill>
            </a:endParaRPr>
          </a:p>
          <a:p>
            <a:pPr algn="r"/>
            <a:r>
              <a:rPr lang="ru-RU" dirty="0" smtClean="0">
                <a:solidFill>
                  <a:srgbClr val="FFFFFF"/>
                </a:solidFill>
              </a:rPr>
              <a:t>П.Ф. Абдушукуров</a:t>
            </a:r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940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377205" y="197813"/>
            <a:ext cx="9528795" cy="632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sz="2400" dirty="0" smtClean="0"/>
              <a:t>Собственники должны стать </a:t>
            </a:r>
          </a:p>
          <a:p>
            <a:r>
              <a:rPr lang="ru-RU" sz="2400" dirty="0" smtClean="0"/>
              <a:t>полноценными управляющими своим имуществом</a:t>
            </a:r>
            <a:endParaRPr lang="ru-RU" sz="2400" dirty="0"/>
          </a:p>
        </p:txBody>
      </p:sp>
      <p:sp>
        <p:nvSpPr>
          <p:cNvPr id="2" name="Rectangle 1"/>
          <p:cNvSpPr/>
          <p:nvPr/>
        </p:nvSpPr>
        <p:spPr>
          <a:xfrm>
            <a:off x="377203" y="1124744"/>
            <a:ext cx="9275447" cy="5010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ru-RU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 система отношений «заказчик (собственник) – исполнитель (УО)»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Основной инструмент –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 управления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МКД</a:t>
            </a:r>
            <a:r>
              <a:rPr lang="ru-RU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закреплены права, обязанности и ответственность каждого собственника помещений за содержание МКД в надлежащем порядке и управление общим имуществом 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дома</a:t>
            </a:r>
            <a:endParaRPr lang="ru-RU" sz="1600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работ по содержанию и текущему ремонту общедомового оборудования с указанием их 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стоимости (определяется соглашением сторон).</a:t>
            </a:r>
            <a:endParaRPr lang="ru-RU" sz="1600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уровне </a:t>
            </a:r>
            <a:r>
              <a:rPr lang="ru-RU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НПА:</a:t>
            </a:r>
            <a:endParaRPr lang="ru-RU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обязательный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минимальный перечень </a:t>
            </a: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 и услуг по содержанию и текущему ремонту общедомового оборудования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</a:t>
            </a: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таким работам и 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услугам и порядок </a:t>
            </a: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измерения</a:t>
            </a:r>
            <a:endParaRPr lang="ru-RU" sz="1600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собственники </a:t>
            </a: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вправе добавить иные работы и услуги по соглашению 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</a:t>
            </a:r>
            <a:endParaRPr lang="ru-RU" sz="1600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Вводится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типовая форма договора </a:t>
            </a:r>
            <a:r>
              <a:rPr lang="ru-RU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управления (утв. Правительством РФ): 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зафиксированы </a:t>
            </a: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базовые (начальные) условия 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договора</a:t>
            </a: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которые применяются «по умолчанию», если собственники не приняли иных решений. </a:t>
            </a:r>
            <a:endParaRPr lang="ru-RU" sz="1600" b="1" dirty="0" smtClean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Новый собственник в МКД присоединяется к действующему договору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автоматически</a:t>
            </a:r>
            <a:r>
              <a:rPr lang="ru-RU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220673" y="6475413"/>
            <a:ext cx="382587" cy="1444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654979-22F0-4023-B1CE-6BB98B15D818}" type="slidenum">
              <a:rPr lang="nb-NO" sz="1200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nb-NO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93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0400" y="2456505"/>
            <a:ext cx="8526236" cy="180702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Спасибо за внимание!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9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6" y="3980780"/>
            <a:ext cx="22860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187432"/>
              </p:ext>
            </p:extLst>
          </p:nvPr>
        </p:nvGraphicFramePr>
        <p:xfrm>
          <a:off x="460760" y="1124149"/>
          <a:ext cx="8994204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60512" y="1412776"/>
            <a:ext cx="3528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Общая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проблема отрасли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отсутствие единой стратегии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государства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39918" y="107576"/>
            <a:ext cx="9235888" cy="914400"/>
          </a:xfrm>
          <a:prstGeom prst="rect">
            <a:avLst/>
          </a:prstGeom>
          <a:noFill/>
        </p:spPr>
        <p:txBody>
          <a:bodyPr vert="horz" lIns="91411" tIns="45706" rIns="91411" bIns="45706" rtlCol="0" anchor="ctr">
            <a:normAutofit/>
          </a:bodyPr>
          <a:lstStyle>
            <a:lvl1pPr algn="l" defTabSz="914109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2400" dirty="0" smtClean="0"/>
              <a:t>УК, РСО, жители: общие проблемы и общие цели</a:t>
            </a:r>
            <a:endParaRPr lang="ru-RU" sz="2400" dirty="0"/>
          </a:p>
        </p:txBody>
      </p:sp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784906"/>
              </p:ext>
            </p:extLst>
          </p:nvPr>
        </p:nvGraphicFramePr>
        <p:xfrm>
          <a:off x="272480" y="3284984"/>
          <a:ext cx="9001000" cy="2841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220673" y="6475413"/>
            <a:ext cx="382587" cy="1444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654979-22F0-4023-B1CE-6BB98B15D818}" type="slidenum">
              <a:rPr lang="nb-NO" sz="12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nb-NO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818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236" y="1988840"/>
            <a:ext cx="12573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377205" y="197813"/>
            <a:ext cx="9528795" cy="632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sz="2400" dirty="0" smtClean="0"/>
              <a:t>Основной принцип при создании законопроектов – </a:t>
            </a:r>
          </a:p>
          <a:p>
            <a:r>
              <a:rPr lang="ru-RU" sz="2400" dirty="0" smtClean="0"/>
              <a:t>решения должен принимать </a:t>
            </a:r>
            <a:r>
              <a:rPr lang="ru-RU" sz="2400" dirty="0" smtClean="0"/>
              <a:t>заказчик</a:t>
            </a:r>
            <a:endParaRPr lang="ru-RU" sz="2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49660" y="1124744"/>
            <a:ext cx="911185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Заказчик</a:t>
            </a:r>
            <a:r>
              <a:rPr lang="ru-RU" sz="20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должен определять, нужна ему та или иная услуга, сколько он готов заплатить, кто ее будет оказывать, на каких условиях и т.п. 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  этот  принцип нарушается,  то возникает хаос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– закон о капитальном ремонте МКД:</a:t>
            </a: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sz="17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государство определяет, что ремонтировать, как ремонтировать, кого привлекать и в каком порядке</a:t>
            </a: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sz="17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– через общий котел, что похоже на кассу взаимопомощи</a:t>
            </a: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sz="17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собственника разумные сомнения, что до его дома </a:t>
            </a:r>
            <a:r>
              <a:rPr lang="ru-RU" sz="17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дойдет очередь</a:t>
            </a: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sz="17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МКД как объект собственности вообще не описан</a:t>
            </a:r>
            <a:endParaRPr lang="ru-RU" sz="1700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Есть и другие примеры подобных инициатив – см. след</a:t>
            </a:r>
            <a:r>
              <a:rPr lang="en-US" sz="20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слайды</a:t>
            </a:r>
          </a:p>
          <a:p>
            <a:pPr marL="285750" indent="-28575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должно быть: </a:t>
            </a: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sz="17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каждым МКД закреплен спец</a:t>
            </a:r>
            <a:r>
              <a:rPr lang="ru-RU" sz="17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7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счет, </a:t>
            </a:r>
            <a:r>
              <a:rPr lang="ru-RU" sz="17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</a:t>
            </a:r>
            <a:r>
              <a:rPr lang="ru-RU" sz="17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обладают </a:t>
            </a:r>
            <a:r>
              <a:rPr lang="ru-RU" sz="17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иммунитетом</a:t>
            </a:r>
          </a:p>
          <a:p>
            <a:pPr marL="742950" lvl="1" indent="-28575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ru-RU" sz="17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собственников – полный контроль за средствами, право определить </a:t>
            </a:r>
            <a:r>
              <a:rPr lang="ru-RU" sz="17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 </a:t>
            </a:r>
            <a:r>
              <a:rPr lang="ru-RU" sz="17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очередность </a:t>
            </a:r>
            <a:r>
              <a:rPr lang="ru-RU" sz="17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работ, подрядчика и т.п.</a:t>
            </a:r>
            <a:endParaRPr lang="ru-RU" sz="1700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220673" y="6475413"/>
            <a:ext cx="382587" cy="1444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654979-22F0-4023-B1CE-6BB98B15D818}" type="slidenum">
              <a:rPr lang="nb-NO" sz="12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nb-NO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166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54979-22F0-4023-B1CE-6BB98B15D818}" type="slidenum">
              <a:rPr lang="nb-NO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3995" y="1124745"/>
            <a:ext cx="4246957" cy="4824535"/>
          </a:xfrm>
          <a:prstGeom prst="roundRect">
            <a:avLst>
              <a:gd name="adj" fmla="val 5630"/>
            </a:avLst>
          </a:prstGeom>
          <a:noFill/>
          <a:ln w="57150">
            <a:solidFill>
              <a:srgbClr val="74B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dirty="0">
              <a:solidFill>
                <a:srgbClr val="063E78"/>
              </a:solidFill>
            </a:endParaRP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339919" y="1179828"/>
            <a:ext cx="4109026" cy="4409411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7800" indent="88900" defTabSz="254000">
              <a:spcBef>
                <a:spcPts val="0"/>
              </a:spcBef>
              <a:spcAft>
                <a:spcPts val="1200"/>
              </a:spcAft>
              <a:buNone/>
              <a:tabLst>
                <a:tab pos="1612900" algn="l"/>
                <a:tab pos="1701800" algn="l"/>
              </a:tabLst>
            </a:pPr>
            <a:r>
              <a:rPr lang="ru-RU" b="1" dirty="0" smtClean="0">
                <a:solidFill>
                  <a:srgbClr val="C00000"/>
                </a:solidFill>
              </a:rPr>
              <a:t>Замысел (ФЗ-176)</a:t>
            </a:r>
          </a:p>
          <a:p>
            <a:r>
              <a:rPr lang="ru-RU" sz="1800" b="1" dirty="0" smtClean="0">
                <a:solidFill>
                  <a:schemeClr val="tx2"/>
                </a:solidFill>
              </a:rPr>
              <a:t>Потребление ресурсов на ОДН исключается как отдельная платежная строка и переносится в жилищную услугу</a:t>
            </a:r>
            <a:endParaRPr lang="ru-RU" sz="1800" b="1" dirty="0">
              <a:solidFill>
                <a:schemeClr val="tx2"/>
              </a:solidFill>
            </a:endParaRPr>
          </a:p>
          <a:p>
            <a:r>
              <a:rPr lang="ru-RU" sz="1800" b="1" dirty="0" smtClean="0">
                <a:solidFill>
                  <a:schemeClr val="tx2"/>
                </a:solidFill>
              </a:rPr>
              <a:t>Граждане платят ОДН только по нормативу</a:t>
            </a:r>
          </a:p>
          <a:p>
            <a:r>
              <a:rPr lang="ru-RU" sz="1800" b="1" dirty="0" smtClean="0">
                <a:solidFill>
                  <a:schemeClr val="tx2"/>
                </a:solidFill>
              </a:rPr>
              <a:t>УК платят полный объем потребления МКД по общедомовому прибору учета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2"/>
                </a:solidFill>
              </a:rPr>
              <a:t>Заявленная цель – </a:t>
            </a:r>
            <a:r>
              <a:rPr lang="ru-RU" sz="1800" b="1" dirty="0" err="1" smtClean="0">
                <a:solidFill>
                  <a:srgbClr val="C00000"/>
                </a:solidFill>
              </a:rPr>
              <a:t>энергоэффективность</a:t>
            </a:r>
            <a:r>
              <a:rPr lang="ru-RU" sz="1800" b="1" dirty="0" smtClean="0">
                <a:solidFill>
                  <a:schemeClr val="tx2"/>
                </a:solidFill>
              </a:rPr>
              <a:t>: стимулировать УК снижать общедомовое потребление…  </a:t>
            </a:r>
          </a:p>
          <a:p>
            <a:endParaRPr lang="ru-RU" sz="18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57862" y="1124745"/>
            <a:ext cx="4747665" cy="4752527"/>
          </a:xfrm>
          <a:prstGeom prst="roundRect">
            <a:avLst>
              <a:gd name="adj" fmla="val 5630"/>
            </a:avLst>
          </a:prstGeom>
          <a:noFill/>
          <a:ln w="57150">
            <a:solidFill>
              <a:srgbClr val="74B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dirty="0">
              <a:solidFill>
                <a:srgbClr val="063E78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559051" y="2904322"/>
            <a:ext cx="387625" cy="532460"/>
          </a:xfrm>
          <a:prstGeom prst="rightArrow">
            <a:avLst/>
          </a:prstGeom>
          <a:solidFill>
            <a:srgbClr val="74B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5056296" y="1124745"/>
            <a:ext cx="4519509" cy="29947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 defTabSz="254000"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>
                <a:tab pos="1612900" algn="l"/>
                <a:tab pos="1701800" algn="l"/>
              </a:tabLst>
            </a:pPr>
            <a:r>
              <a:rPr lang="ru-RU" b="1" dirty="0" smtClean="0">
                <a:solidFill>
                  <a:srgbClr val="C00000"/>
                </a:solidFill>
              </a:rPr>
              <a:t>Реальный результат</a:t>
            </a:r>
          </a:p>
          <a:p>
            <a:pPr marL="177800" indent="-177800"/>
            <a:r>
              <a:rPr lang="ru-RU" sz="1800" b="1" dirty="0" smtClean="0">
                <a:solidFill>
                  <a:schemeClr val="tx2"/>
                </a:solidFill>
              </a:rPr>
              <a:t>Небалансы «зависают» на управляющих компаниях. Какой источник возмещения этих расходов?.. </a:t>
            </a:r>
          </a:p>
          <a:p>
            <a:pPr marL="177800" indent="-177800"/>
            <a:r>
              <a:rPr lang="ru-RU" sz="1800" b="1" dirty="0" smtClean="0">
                <a:solidFill>
                  <a:schemeClr val="tx2"/>
                </a:solidFill>
              </a:rPr>
              <a:t>Что делать УК. Варианты:</a:t>
            </a:r>
          </a:p>
          <a:p>
            <a:pPr marL="577850" lvl="1" indent="-177800"/>
            <a:r>
              <a:rPr lang="ru-RU" sz="1400" b="1" dirty="0" smtClean="0">
                <a:solidFill>
                  <a:schemeClr val="tx2"/>
                </a:solidFill>
              </a:rPr>
              <a:t>снизить статью на текущие ремонты (пострадают жители)</a:t>
            </a:r>
          </a:p>
          <a:p>
            <a:pPr marL="577850" lvl="1" indent="-177800"/>
            <a:r>
              <a:rPr lang="ru-RU" sz="1400" b="1" dirty="0" smtClean="0">
                <a:solidFill>
                  <a:schemeClr val="tx2"/>
                </a:solidFill>
              </a:rPr>
              <a:t>снизить платежи в адрес РСО (пострадают РСО, затем УК, затем – жители)</a:t>
            </a:r>
          </a:p>
          <a:p>
            <a:pPr marL="577850" lvl="1" indent="-177800"/>
            <a:r>
              <a:rPr lang="ru-RU" sz="1400" b="1" dirty="0" smtClean="0">
                <a:solidFill>
                  <a:schemeClr val="tx2"/>
                </a:solidFill>
              </a:rPr>
              <a:t>провести мероприятия по снижению ОДН. Но как это сделать на имуществе собственников без их согласия?..</a:t>
            </a:r>
          </a:p>
          <a:p>
            <a:pPr marL="577850" lvl="1" indent="-177800"/>
            <a:r>
              <a:rPr lang="ru-RU" sz="1400" b="1" dirty="0" smtClean="0">
                <a:solidFill>
                  <a:srgbClr val="C00000"/>
                </a:solidFill>
              </a:rPr>
              <a:t>вывести из строя общедомовой прибор (пострадают </a:t>
            </a:r>
            <a:r>
              <a:rPr lang="ru-RU" sz="1400" b="1" dirty="0" smtClean="0">
                <a:solidFill>
                  <a:srgbClr val="C00000"/>
                </a:solidFill>
              </a:rPr>
              <a:t>все</a:t>
            </a:r>
            <a:r>
              <a:rPr lang="ru-RU" sz="1400" b="1" dirty="0" smtClean="0">
                <a:solidFill>
                  <a:srgbClr val="C00000"/>
                </a:solidFill>
              </a:rPr>
              <a:t>)</a:t>
            </a:r>
            <a:endParaRPr lang="ru-RU" sz="1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C00000"/>
                </a:solidFill>
              </a:rPr>
              <a:t>(!)</a:t>
            </a:r>
            <a:r>
              <a:rPr lang="ru-RU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 smtClean="0">
                <a:solidFill>
                  <a:schemeClr val="tx2"/>
                </a:solidFill>
              </a:rPr>
              <a:t>Какая </a:t>
            </a:r>
            <a:r>
              <a:rPr lang="ru-RU" sz="1800" b="1" dirty="0" err="1" smtClean="0">
                <a:solidFill>
                  <a:schemeClr val="tx2"/>
                </a:solidFill>
              </a:rPr>
              <a:t>энергоэффективность</a:t>
            </a:r>
            <a:r>
              <a:rPr lang="ru-RU" sz="1800" b="1" dirty="0" smtClean="0">
                <a:solidFill>
                  <a:schemeClr val="tx2"/>
                </a:solidFill>
              </a:rPr>
              <a:t> без ОДПУ?.. 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39918" y="107576"/>
            <a:ext cx="9235888" cy="914400"/>
          </a:xfrm>
          <a:prstGeom prst="rect">
            <a:avLst/>
          </a:prstGeom>
          <a:noFill/>
        </p:spPr>
        <p:txBody>
          <a:bodyPr vert="horz" lIns="91411" tIns="45706" rIns="91411" bIns="45706" rtlCol="0" anchor="ctr">
            <a:normAutofit/>
          </a:bodyPr>
          <a:lstStyle>
            <a:lvl1pPr algn="l" defTabSz="914109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457200" indent="-457200" fontAlgn="auto">
              <a:spcAft>
                <a:spcPts val="0"/>
              </a:spcAft>
              <a:buAutoNum type="arabicParenBoth"/>
            </a:pPr>
            <a:r>
              <a:rPr lang="ru-RU" sz="2400" dirty="0" smtClean="0"/>
              <a:t>Оплата общедомовых нужд (ОДН)</a:t>
            </a:r>
          </a:p>
          <a:p>
            <a:pPr fontAlgn="auto">
              <a:spcAft>
                <a:spcPts val="0"/>
              </a:spcAft>
            </a:pPr>
            <a:r>
              <a:rPr lang="ru-RU" sz="2400" dirty="0" smtClean="0"/>
              <a:t>в составе жилищной услуги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0539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80" y="1121676"/>
            <a:ext cx="1705492" cy="1234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273995" y="1124745"/>
            <a:ext cx="5587524" cy="4896684"/>
          </a:xfrm>
          <a:prstGeom prst="roundRect">
            <a:avLst>
              <a:gd name="adj" fmla="val 5630"/>
            </a:avLst>
          </a:prstGeom>
          <a:noFill/>
          <a:ln w="57150">
            <a:solidFill>
              <a:srgbClr val="74B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dirty="0">
              <a:solidFill>
                <a:srgbClr val="063E7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33903" y="1299450"/>
            <a:ext cx="5427616" cy="4744093"/>
          </a:xfrm>
          <a:prstGeom prst="rect">
            <a:avLst/>
          </a:prstGeom>
        </p:spPr>
        <p:txBody>
          <a:bodyPr>
            <a:noAutofit/>
          </a:bodyPr>
          <a:lstStyle/>
          <a:p>
            <a:pPr marL="895350" indent="0" defTabSz="254000">
              <a:spcBef>
                <a:spcPts val="0"/>
              </a:spcBef>
              <a:spcAft>
                <a:spcPts val="1200"/>
              </a:spcAft>
              <a:buNone/>
              <a:tabLst>
                <a:tab pos="1612900" algn="l"/>
                <a:tab pos="1701800" algn="l"/>
              </a:tabLst>
            </a:pPr>
            <a:r>
              <a:rPr lang="ru-RU" sz="2800" b="1" dirty="0" smtClean="0">
                <a:solidFill>
                  <a:srgbClr val="C00000"/>
                </a:solidFill>
              </a:rPr>
              <a:t>		Содержание проекта</a:t>
            </a:r>
          </a:p>
          <a:p>
            <a:endParaRPr lang="ru-RU" sz="1800" b="1" dirty="0" smtClean="0"/>
          </a:p>
          <a:p>
            <a:r>
              <a:rPr lang="ru-RU" sz="1700" b="1" dirty="0" smtClean="0">
                <a:solidFill>
                  <a:schemeClr val="tx2"/>
                </a:solidFill>
              </a:rPr>
              <a:t>ИРЦ выполняет часть </a:t>
            </a:r>
            <a:r>
              <a:rPr lang="ru-RU" sz="1700" b="1" dirty="0">
                <a:solidFill>
                  <a:schemeClr val="tx2"/>
                </a:solidFill>
              </a:rPr>
              <a:t>расчетных функций (начисление, формирование платежек, организация расчетов) </a:t>
            </a:r>
          </a:p>
          <a:p>
            <a:r>
              <a:rPr lang="ru-RU" sz="1700" b="1" dirty="0">
                <a:solidFill>
                  <a:schemeClr val="tx2"/>
                </a:solidFill>
              </a:rPr>
              <a:t>Вводятся требования к ИРЦ:</a:t>
            </a:r>
          </a:p>
          <a:p>
            <a:pPr lvl="1"/>
            <a:r>
              <a:rPr lang="ru-RU" sz="1700" b="1" dirty="0">
                <a:solidFill>
                  <a:schemeClr val="tx2"/>
                </a:solidFill>
              </a:rPr>
              <a:t>уставный капитал </a:t>
            </a:r>
            <a:r>
              <a:rPr lang="ru-RU" sz="1700" b="1" dirty="0" smtClean="0">
                <a:solidFill>
                  <a:schemeClr val="tx2"/>
                </a:solidFill>
              </a:rPr>
              <a:t>не </a:t>
            </a:r>
            <a:r>
              <a:rPr lang="ru-RU" sz="1700" b="1" dirty="0">
                <a:solidFill>
                  <a:schemeClr val="tx2"/>
                </a:solidFill>
              </a:rPr>
              <a:t>менее 2 млн. руб.;</a:t>
            </a:r>
          </a:p>
          <a:p>
            <a:pPr lvl="1"/>
            <a:r>
              <a:rPr lang="ru-RU" sz="1700" b="1" dirty="0" smtClean="0">
                <a:solidFill>
                  <a:schemeClr val="tx2"/>
                </a:solidFill>
              </a:rPr>
              <a:t>гарантия /поручительство </a:t>
            </a:r>
            <a:r>
              <a:rPr lang="ru-RU" sz="1700" b="1" dirty="0">
                <a:solidFill>
                  <a:schemeClr val="tx2"/>
                </a:solidFill>
              </a:rPr>
              <a:t>на 100 млн. руб.; </a:t>
            </a:r>
          </a:p>
          <a:p>
            <a:pPr lvl="1"/>
            <a:r>
              <a:rPr lang="ru-RU" sz="1700" b="1" dirty="0" smtClean="0">
                <a:solidFill>
                  <a:schemeClr val="tx2"/>
                </a:solidFill>
              </a:rPr>
              <a:t>не </a:t>
            </a:r>
            <a:r>
              <a:rPr lang="ru-RU" sz="1700" b="1" dirty="0">
                <a:solidFill>
                  <a:schemeClr val="tx2"/>
                </a:solidFill>
              </a:rPr>
              <a:t>банкрот, не нарушитель,  не УК, не РСО;</a:t>
            </a:r>
          </a:p>
          <a:p>
            <a:r>
              <a:rPr lang="ru-RU" sz="1700" b="1" dirty="0" smtClean="0">
                <a:solidFill>
                  <a:schemeClr val="tx2"/>
                </a:solidFill>
              </a:rPr>
              <a:t>ГЖИ ведет реестр ИРЦ и контролирует. </a:t>
            </a:r>
            <a:r>
              <a:rPr lang="ru-RU" sz="1700" b="1" dirty="0">
                <a:solidFill>
                  <a:schemeClr val="tx2"/>
                </a:solidFill>
              </a:rPr>
              <a:t>При нарушениях </a:t>
            </a:r>
            <a:r>
              <a:rPr lang="ru-RU" sz="1700" b="1" dirty="0" smtClean="0">
                <a:solidFill>
                  <a:schemeClr val="tx2"/>
                </a:solidFill>
              </a:rPr>
              <a:t>- </a:t>
            </a:r>
            <a:r>
              <a:rPr lang="ru-RU" sz="1700" b="1" dirty="0">
                <a:solidFill>
                  <a:schemeClr val="tx2"/>
                </a:solidFill>
              </a:rPr>
              <a:t>исключение </a:t>
            </a:r>
            <a:r>
              <a:rPr lang="ru-RU" sz="1700" b="1" dirty="0" smtClean="0">
                <a:solidFill>
                  <a:schemeClr val="tx2"/>
                </a:solidFill>
              </a:rPr>
              <a:t>из </a:t>
            </a:r>
            <a:r>
              <a:rPr lang="ru-RU" sz="1700" b="1" dirty="0">
                <a:solidFill>
                  <a:schemeClr val="tx2"/>
                </a:solidFill>
              </a:rPr>
              <a:t>реестра, штрафы</a:t>
            </a:r>
          </a:p>
          <a:p>
            <a:r>
              <a:rPr lang="ru-RU" sz="1700" b="1" dirty="0">
                <a:solidFill>
                  <a:schemeClr val="tx2"/>
                </a:solidFill>
              </a:rPr>
              <a:t>ИРЦ обязан организовать систему расщепления платежей через банк, аккумуляция средств на счетах самого ИРЦ запрещена. Саму функцию расщепления выполняет банк</a:t>
            </a:r>
            <a:r>
              <a:rPr lang="ru-RU" sz="1700" b="1" dirty="0"/>
              <a:t>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49144" y="1124745"/>
            <a:ext cx="3384376" cy="4896684"/>
          </a:xfrm>
          <a:prstGeom prst="roundRect">
            <a:avLst>
              <a:gd name="adj" fmla="val 5630"/>
            </a:avLst>
          </a:prstGeom>
          <a:noFill/>
          <a:ln w="57150">
            <a:solidFill>
              <a:srgbClr val="74B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dirty="0">
              <a:solidFill>
                <a:srgbClr val="063E78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5861519" y="3170552"/>
            <a:ext cx="387625" cy="805070"/>
          </a:xfrm>
          <a:prstGeom prst="rightArrow">
            <a:avLst/>
          </a:prstGeom>
          <a:solidFill>
            <a:srgbClr val="74B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6393160" y="1407463"/>
            <a:ext cx="3024336" cy="452806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2800" indent="0" defTabSz="254000"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>
                <a:tab pos="1612900" algn="l"/>
                <a:tab pos="1701800" algn="l"/>
              </a:tabLst>
            </a:pPr>
            <a:r>
              <a:rPr lang="ru-RU" sz="2800" b="1" dirty="0" smtClean="0">
                <a:solidFill>
                  <a:srgbClr val="C00000"/>
                </a:solidFill>
              </a:rPr>
              <a:t>Замечания</a:t>
            </a:r>
          </a:p>
          <a:p>
            <a:pPr marL="177800" indent="-177800"/>
            <a:r>
              <a:rPr lang="ru-RU" sz="1700" b="1" dirty="0" smtClean="0">
                <a:solidFill>
                  <a:schemeClr val="tx2"/>
                </a:solidFill>
              </a:rPr>
              <a:t>Еще один передел рынка, уменьшение конкуренции, снижение прозрачности</a:t>
            </a:r>
          </a:p>
          <a:p>
            <a:pPr marL="177800" indent="-177800"/>
            <a:r>
              <a:rPr lang="ru-RU" sz="1700" b="1" dirty="0" smtClean="0">
                <a:solidFill>
                  <a:schemeClr val="tx2"/>
                </a:solidFill>
              </a:rPr>
              <a:t>ИРЦ </a:t>
            </a:r>
            <a:r>
              <a:rPr lang="ru-RU" sz="1700" b="1" dirty="0">
                <a:solidFill>
                  <a:schemeClr val="tx2"/>
                </a:solidFill>
              </a:rPr>
              <a:t>≠ ИРКЦ; </a:t>
            </a:r>
            <a:r>
              <a:rPr lang="ru-RU" sz="1700" b="1" dirty="0" smtClean="0">
                <a:solidFill>
                  <a:schemeClr val="tx2"/>
                </a:solidFill>
              </a:rPr>
              <a:t>ИРЦ вообще не </a:t>
            </a:r>
            <a:r>
              <a:rPr lang="ru-RU" sz="1700" b="1" dirty="0">
                <a:solidFill>
                  <a:schemeClr val="tx2"/>
                </a:solidFill>
              </a:rPr>
              <a:t>связан с денежными потоками</a:t>
            </a:r>
          </a:p>
          <a:p>
            <a:pPr marL="177800" indent="-177800"/>
            <a:r>
              <a:rPr lang="ru-RU" sz="1700" b="1" dirty="0" smtClean="0">
                <a:solidFill>
                  <a:schemeClr val="tx2"/>
                </a:solidFill>
              </a:rPr>
              <a:t>Чем обоснованы требования к ИРЦ?.. Из ПЗ: 100 млн – это «средняя температура по больнице»</a:t>
            </a:r>
          </a:p>
          <a:p>
            <a:pPr marL="177800" indent="-177800"/>
            <a:r>
              <a:rPr lang="ru-RU" sz="1700" b="1" dirty="0">
                <a:solidFill>
                  <a:schemeClr val="tx2"/>
                </a:solidFill>
              </a:rPr>
              <a:t>Смысл?.. </a:t>
            </a:r>
            <a:r>
              <a:rPr lang="ru-RU" sz="1700" b="1" dirty="0" smtClean="0">
                <a:solidFill>
                  <a:schemeClr val="tx2"/>
                </a:solidFill>
              </a:rPr>
              <a:t>Проблем </a:t>
            </a:r>
            <a:r>
              <a:rPr lang="ru-RU" sz="1700" b="1" dirty="0">
                <a:solidFill>
                  <a:schemeClr val="tx2"/>
                </a:solidFill>
              </a:rPr>
              <a:t>с ИРЦ сейчас </a:t>
            </a:r>
            <a:r>
              <a:rPr lang="ru-RU" sz="1700" b="1" dirty="0" smtClean="0">
                <a:solidFill>
                  <a:schemeClr val="tx2"/>
                </a:solidFill>
              </a:rPr>
              <a:t>    нет</a:t>
            </a:r>
            <a:r>
              <a:rPr lang="ru-RU" sz="1700" b="1" dirty="0">
                <a:solidFill>
                  <a:schemeClr val="tx2"/>
                </a:solidFill>
              </a:rPr>
              <a:t>. </a:t>
            </a:r>
            <a:r>
              <a:rPr lang="ru-RU" sz="1700" b="1" dirty="0" smtClean="0">
                <a:solidFill>
                  <a:schemeClr val="tx2"/>
                </a:solidFill>
              </a:rPr>
              <a:t>   </a:t>
            </a:r>
            <a:endParaRPr lang="ru-RU" sz="1700" b="1" dirty="0">
              <a:solidFill>
                <a:schemeClr val="tx2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339918" y="107576"/>
            <a:ext cx="9235888" cy="914400"/>
          </a:xfrm>
          <a:prstGeom prst="rect">
            <a:avLst/>
          </a:prstGeom>
          <a:noFill/>
        </p:spPr>
        <p:txBody>
          <a:bodyPr vert="horz" lIns="91411" tIns="45706" rIns="91411" bIns="45706" rtlCol="0" anchor="ctr">
            <a:normAutofit/>
          </a:bodyPr>
          <a:lstStyle>
            <a:lvl1pPr algn="l" defTabSz="914109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2400" dirty="0" smtClean="0"/>
              <a:t>(2) Законопроект Минстроя о новых требованиях к ИРЦ </a:t>
            </a:r>
          </a:p>
          <a:p>
            <a:pPr fontAlgn="auto">
              <a:spcAft>
                <a:spcPts val="0"/>
              </a:spcAft>
            </a:pPr>
            <a:r>
              <a:rPr lang="ru-RU" sz="2400" dirty="0" smtClean="0"/>
              <a:t>ограничивает конкуренцию и затрудняет бизнес УК и РСО</a:t>
            </a:r>
            <a:endParaRPr lang="ru-RU" sz="2400" dirty="0"/>
          </a:p>
        </p:txBody>
      </p:sp>
      <p:sp>
        <p:nvSpPr>
          <p:cNvPr id="19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220673" y="6475413"/>
            <a:ext cx="382587" cy="1444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654979-22F0-4023-B1CE-6BB98B15D818}" type="slidenum">
              <a:rPr lang="nb-NO" sz="12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nb-NO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59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645" y="1067096"/>
            <a:ext cx="16668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339917" y="1124745"/>
            <a:ext cx="4945537" cy="4896684"/>
          </a:xfrm>
          <a:prstGeom prst="roundRect">
            <a:avLst>
              <a:gd name="adj" fmla="val 5630"/>
            </a:avLst>
          </a:prstGeom>
          <a:noFill/>
          <a:ln w="57150">
            <a:solidFill>
              <a:srgbClr val="74B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dirty="0">
              <a:solidFill>
                <a:srgbClr val="063E7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39917" y="1136205"/>
            <a:ext cx="4923326" cy="4528069"/>
          </a:xfrm>
          <a:prstGeom prst="rect">
            <a:avLst/>
          </a:prstGeom>
        </p:spPr>
        <p:txBody>
          <a:bodyPr>
            <a:noAutofit/>
          </a:bodyPr>
          <a:lstStyle/>
          <a:p>
            <a:pPr marL="895350" indent="0" defTabSz="254000">
              <a:spcBef>
                <a:spcPts val="0"/>
              </a:spcBef>
              <a:spcAft>
                <a:spcPts val="1200"/>
              </a:spcAft>
              <a:buNone/>
              <a:tabLst>
                <a:tab pos="1612900" algn="l"/>
                <a:tab pos="1701800" algn="l"/>
              </a:tabLst>
            </a:pPr>
            <a:r>
              <a:rPr lang="ru-RU" sz="2400" b="1" dirty="0" smtClean="0">
                <a:solidFill>
                  <a:srgbClr val="C00000"/>
                </a:solidFill>
              </a:rPr>
              <a:t>Содержание проекта</a:t>
            </a:r>
          </a:p>
          <a:p>
            <a:r>
              <a:rPr lang="ru-RU" sz="1600" b="1" dirty="0" smtClean="0">
                <a:solidFill>
                  <a:schemeClr val="tx2"/>
                </a:solidFill>
              </a:rPr>
              <a:t>Вводятся требования о тотальной автоматизации приборов учета и о дистанционной передаче показаний</a:t>
            </a:r>
          </a:p>
          <a:p>
            <a:r>
              <a:rPr lang="ru-RU" sz="1600" b="1" dirty="0" smtClean="0">
                <a:solidFill>
                  <a:schemeClr val="tx2"/>
                </a:solidFill>
              </a:rPr>
              <a:t>Индивидуальные приборы включаются в состав общего имущества (обслуживание – за счет платы за </a:t>
            </a:r>
            <a:r>
              <a:rPr lang="ru-RU" sz="1600" b="1" dirty="0" err="1" smtClean="0">
                <a:solidFill>
                  <a:schemeClr val="tx2"/>
                </a:solidFill>
              </a:rPr>
              <a:t>СиТР</a:t>
            </a:r>
            <a:r>
              <a:rPr lang="ru-RU" sz="1600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ru-RU" sz="1600" b="1" dirty="0" smtClean="0">
                <a:solidFill>
                  <a:schemeClr val="tx2"/>
                </a:solidFill>
              </a:rPr>
              <a:t>УК обязана подключить все </a:t>
            </a:r>
            <a:r>
              <a:rPr lang="ru-RU" sz="1600" b="1" dirty="0" err="1" smtClean="0">
                <a:solidFill>
                  <a:schemeClr val="tx2"/>
                </a:solidFill>
              </a:rPr>
              <a:t>индив</a:t>
            </a:r>
            <a:r>
              <a:rPr lang="ru-RU" sz="1600" b="1" dirty="0" smtClean="0">
                <a:solidFill>
                  <a:schemeClr val="tx2"/>
                </a:solidFill>
              </a:rPr>
              <a:t>. и общедомовые приборы учета к АИИС. </a:t>
            </a:r>
          </a:p>
          <a:p>
            <a:r>
              <a:rPr lang="ru-RU" sz="1600" b="1" dirty="0" smtClean="0">
                <a:solidFill>
                  <a:schemeClr val="tx2"/>
                </a:solidFill>
              </a:rPr>
              <a:t>Вопросы технической возможности и экономической обоснованности не учитываются</a:t>
            </a:r>
          </a:p>
          <a:p>
            <a:r>
              <a:rPr lang="ru-RU" sz="1600" b="1" dirty="0" smtClean="0">
                <a:solidFill>
                  <a:schemeClr val="tx2"/>
                </a:solidFill>
              </a:rPr>
              <a:t>Функция по организации коммерческого учета передается операторам коммерческого учета, специально </a:t>
            </a:r>
            <a:r>
              <a:rPr lang="ru-RU" sz="1600" b="1" dirty="0">
                <a:solidFill>
                  <a:schemeClr val="tx2"/>
                </a:solidFill>
              </a:rPr>
              <a:t>создаваемым </a:t>
            </a:r>
            <a:r>
              <a:rPr lang="ru-RU" sz="1600" b="1" dirty="0" smtClean="0">
                <a:solidFill>
                  <a:schemeClr val="tx2"/>
                </a:solidFill>
              </a:rPr>
              <a:t>на регион</a:t>
            </a:r>
          </a:p>
          <a:p>
            <a:r>
              <a:rPr lang="ru-RU" sz="1600" b="1" dirty="0" smtClean="0">
                <a:solidFill>
                  <a:schemeClr val="tx2"/>
                </a:solidFill>
              </a:rPr>
              <a:t>Порядок выбора оператора, критерии, ответственность операторов – непонятны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73080" y="1124745"/>
            <a:ext cx="3960440" cy="4896684"/>
          </a:xfrm>
          <a:prstGeom prst="roundRect">
            <a:avLst>
              <a:gd name="adj" fmla="val 5630"/>
            </a:avLst>
          </a:prstGeom>
          <a:noFill/>
          <a:ln w="57150">
            <a:solidFill>
              <a:srgbClr val="74B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dirty="0">
              <a:solidFill>
                <a:srgbClr val="063E78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5285455" y="3170552"/>
            <a:ext cx="387625" cy="805070"/>
          </a:xfrm>
          <a:prstGeom prst="rightArrow">
            <a:avLst/>
          </a:prstGeom>
          <a:solidFill>
            <a:srgbClr val="74B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889104" y="1383179"/>
            <a:ext cx="3600400" cy="452806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0" defTabSz="254000"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>
                <a:tab pos="1612900" algn="l"/>
                <a:tab pos="1701800" algn="l"/>
              </a:tabLst>
            </a:pPr>
            <a:r>
              <a:rPr lang="ru-RU" sz="2400" b="1" dirty="0" smtClean="0">
                <a:solidFill>
                  <a:srgbClr val="C00000"/>
                </a:solidFill>
              </a:rPr>
              <a:t>Замечания</a:t>
            </a:r>
          </a:p>
          <a:p>
            <a:pPr marL="177800" indent="-177800"/>
            <a:r>
              <a:rPr lang="ru-RU" sz="1600" b="1" dirty="0" smtClean="0">
                <a:solidFill>
                  <a:schemeClr val="tx2"/>
                </a:solidFill>
              </a:rPr>
              <a:t>Вторжение в договорные отношения: потребителя вынуждают оплачивать услугу по автоматизации, которую он не заказывал</a:t>
            </a:r>
          </a:p>
          <a:p>
            <a:pPr marL="177800" indent="-177800"/>
            <a:r>
              <a:rPr lang="ru-RU" sz="1600" b="1" dirty="0" smtClean="0">
                <a:solidFill>
                  <a:schemeClr val="tx2"/>
                </a:solidFill>
              </a:rPr>
              <a:t>На уровне субъекта появится еще один монополист, аффилированный с властями и незаинтересованный в качественном учете</a:t>
            </a:r>
          </a:p>
          <a:p>
            <a:pPr marL="177800" indent="-177800"/>
            <a:r>
              <a:rPr lang="ru-RU" sz="1600" b="1" dirty="0" smtClean="0">
                <a:solidFill>
                  <a:schemeClr val="tx2"/>
                </a:solidFill>
              </a:rPr>
              <a:t>Смысл</a:t>
            </a:r>
            <a:r>
              <a:rPr lang="ru-RU" sz="1600" b="1" dirty="0">
                <a:solidFill>
                  <a:schemeClr val="tx2"/>
                </a:solidFill>
              </a:rPr>
              <a:t>?.. </a:t>
            </a:r>
            <a:r>
              <a:rPr lang="ru-RU" sz="1600" b="1" dirty="0" smtClean="0">
                <a:solidFill>
                  <a:schemeClr val="tx2"/>
                </a:solidFill>
              </a:rPr>
              <a:t>Проблемы </a:t>
            </a:r>
            <a:r>
              <a:rPr lang="ru-RU" sz="1600" b="1" dirty="0" smtClean="0">
                <a:solidFill>
                  <a:schemeClr val="tx2"/>
                </a:solidFill>
              </a:rPr>
              <a:t>комм</a:t>
            </a:r>
            <a:r>
              <a:rPr lang="ru-RU" sz="1600" b="1" dirty="0" smtClean="0">
                <a:solidFill>
                  <a:schemeClr val="tx2"/>
                </a:solidFill>
              </a:rPr>
              <a:t>. учета должны </a:t>
            </a:r>
            <a:r>
              <a:rPr lang="ru-RU" sz="1600" b="1" dirty="0" smtClean="0">
                <a:solidFill>
                  <a:schemeClr val="tx2"/>
                </a:solidFill>
              </a:rPr>
              <a:t>решаться </a:t>
            </a:r>
            <a:r>
              <a:rPr lang="ru-RU" sz="1600" b="1" dirty="0" smtClean="0">
                <a:solidFill>
                  <a:schemeClr val="tx2"/>
                </a:solidFill>
              </a:rPr>
              <a:t>на уровне </a:t>
            </a:r>
            <a:r>
              <a:rPr lang="ru-RU" sz="1600" b="1" dirty="0" smtClean="0">
                <a:solidFill>
                  <a:schemeClr val="tx2"/>
                </a:solidFill>
              </a:rPr>
              <a:t>договоров</a:t>
            </a:r>
            <a:r>
              <a:rPr lang="ru-RU" sz="1600" b="1" dirty="0" smtClean="0">
                <a:solidFill>
                  <a:schemeClr val="tx2"/>
                </a:solidFill>
              </a:rPr>
              <a:t>.  </a:t>
            </a:r>
          </a:p>
          <a:p>
            <a:pPr marL="0" indent="0">
              <a:buNone/>
            </a:pP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Чьи     интересы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защищает     </a:t>
            </a:r>
            <a:r>
              <a:rPr lang="ru-R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проект?.. </a:t>
            </a:r>
          </a:p>
          <a:p>
            <a:pPr marL="177800" indent="-177800"/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339918" y="107576"/>
            <a:ext cx="9235888" cy="914400"/>
          </a:xfrm>
          <a:prstGeom prst="rect">
            <a:avLst/>
          </a:prstGeom>
          <a:noFill/>
        </p:spPr>
        <p:txBody>
          <a:bodyPr vert="horz" lIns="91411" tIns="45706" rIns="91411" bIns="45706" rtlCol="0" anchor="ctr">
            <a:normAutofit/>
          </a:bodyPr>
          <a:lstStyle>
            <a:lvl1pPr algn="l" defTabSz="914109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2400" dirty="0" smtClean="0"/>
              <a:t>(</a:t>
            </a:r>
            <a:r>
              <a:rPr lang="en-US" sz="2400" dirty="0" smtClean="0"/>
              <a:t>3</a:t>
            </a:r>
            <a:r>
              <a:rPr lang="ru-RU" sz="2400" dirty="0" smtClean="0"/>
              <a:t>) Законопроект об АИИС </a:t>
            </a:r>
          </a:p>
          <a:p>
            <a:pPr fontAlgn="auto">
              <a:spcAft>
                <a:spcPts val="0"/>
              </a:spcAft>
            </a:pPr>
            <a:r>
              <a:rPr lang="ru-RU" sz="2400" dirty="0" smtClean="0"/>
              <a:t>навязывает потребителям незаказанную услугу</a:t>
            </a:r>
            <a:endParaRPr lang="ru-RU" sz="2400" dirty="0"/>
          </a:p>
        </p:txBody>
      </p:sp>
      <p:sp>
        <p:nvSpPr>
          <p:cNvPr id="19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220673" y="6475413"/>
            <a:ext cx="382587" cy="1444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654979-22F0-4023-B1CE-6BB98B15D818}" type="slidenum">
              <a:rPr lang="nb-NO" sz="1200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nb-NO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6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99197" y="332656"/>
            <a:ext cx="9195590" cy="755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/>
              <a:t>Ради кого все эти законодательные инициативы?.. 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99197" y="1268760"/>
            <a:ext cx="53018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Если заказчик – собственники помещений, то и оплачивать должны собственники, причем: </a:t>
            </a:r>
          </a:p>
          <a:p>
            <a:pPr marL="914400" lvl="1" indent="-4572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заказ – в добровольном порядке и только в том объеме, в котором это нужно </a:t>
            </a:r>
          </a:p>
          <a:p>
            <a:pPr marL="914400" lvl="1" indent="-4572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оплата в объеме реального потребления</a:t>
            </a:r>
          </a:p>
          <a:p>
            <a:pPr marL="457200" indent="-4572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Невозможно заставить </a:t>
            </a:r>
            <a:r>
              <a:rPr lang="ru-RU" sz="2000" b="1" dirty="0" smtClean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платить за то, что потребителям не нужно. </a:t>
            </a:r>
            <a:r>
              <a:rPr lang="ru-RU" sz="2000" b="1" dirty="0" smtClean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Еще пример – ГИС ЖКХ</a:t>
            </a:r>
          </a:p>
          <a:p>
            <a:pPr marL="457200" indent="-4572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Решать проблемы за счет РСО или УК – неверно </a:t>
            </a:r>
            <a:endParaRPr lang="ru-RU" sz="2000" b="1" dirty="0" smtClean="0">
              <a:solidFill>
                <a:srgbClr val="063E78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7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220673" y="6475413"/>
            <a:ext cx="382587" cy="1444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654979-22F0-4023-B1CE-6BB98B15D818}" type="slidenum">
              <a:rPr lang="nb-NO" sz="1200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nb-NO" sz="1200" dirty="0">
              <a:solidFill>
                <a:prstClr val="black"/>
              </a:solidFill>
            </a:endParaRPr>
          </a:p>
        </p:txBody>
      </p:sp>
      <p:pic>
        <p:nvPicPr>
          <p:cNvPr id="16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427" y="1268760"/>
            <a:ext cx="3490360" cy="349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004427" y="5085184"/>
            <a:ext cx="349036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Кто реальный бенефициар последних законодательных инициатив?..</a:t>
            </a:r>
            <a:endParaRPr lang="ru-RU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41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99197" y="188640"/>
            <a:ext cx="9195590" cy="755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ЖКХ сегодня – </a:t>
            </a:r>
            <a:endParaRPr lang="ru-RU" sz="2400" dirty="0" smtClean="0"/>
          </a:p>
          <a:p>
            <a:pPr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/>
              <a:t>это </a:t>
            </a:r>
            <a:r>
              <a:rPr lang="ru-RU" sz="2400" dirty="0"/>
              <a:t>искусственно созданный «черный ящик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7" name="Скругленный прямоугольник 32"/>
          <p:cNvSpPr/>
          <p:nvPr/>
        </p:nvSpPr>
        <p:spPr>
          <a:xfrm>
            <a:off x="367646" y="2653952"/>
            <a:ext cx="2420655" cy="3509910"/>
          </a:xfrm>
          <a:prstGeom prst="roundRect">
            <a:avLst>
              <a:gd name="adj" fmla="val 4658"/>
            </a:avLst>
          </a:prstGeom>
          <a:solidFill>
            <a:srgbClr val="D6F0BA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63E7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ПРОИЗВОДИТЕЛИ</a:t>
            </a:r>
          </a:p>
        </p:txBody>
      </p:sp>
      <p:sp>
        <p:nvSpPr>
          <p:cNvPr id="8" name="Скругленный прямоугольник 266"/>
          <p:cNvSpPr/>
          <p:nvPr/>
        </p:nvSpPr>
        <p:spPr>
          <a:xfrm>
            <a:off x="6264799" y="2653951"/>
            <a:ext cx="3237314" cy="3497931"/>
          </a:xfrm>
          <a:prstGeom prst="roundRect">
            <a:avLst>
              <a:gd name="adj" fmla="val 4658"/>
            </a:avLst>
          </a:prstGeom>
          <a:solidFill>
            <a:srgbClr val="D6F0BA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" b="1" i="0" u="none" strike="noStrike" kern="0" cap="none" spc="0" normalizeH="0" baseline="0" noProof="0" dirty="0" smtClean="0">
              <a:ln>
                <a:noFill/>
              </a:ln>
              <a:solidFill>
                <a:srgbClr val="063E78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63E7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МКД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6303854" y="4197211"/>
            <a:ext cx="0" cy="1356205"/>
          </a:xfrm>
          <a:prstGeom prst="straightConnector1">
            <a:avLst/>
          </a:prstGeom>
          <a:grpFill/>
          <a:ln w="38100">
            <a:solidFill>
              <a:srgbClr val="C6E7FC">
                <a:lumMod val="75000"/>
              </a:srgbClr>
            </a:solidFill>
            <a:round/>
            <a:headEnd/>
            <a:tailEnd type="triangle"/>
          </a:ln>
        </p:spPr>
      </p:cxnSp>
      <p:sp>
        <p:nvSpPr>
          <p:cNvPr id="10" name="TextBox 9"/>
          <p:cNvSpPr txBox="1"/>
          <p:nvPr/>
        </p:nvSpPr>
        <p:spPr>
          <a:xfrm>
            <a:off x="6664226" y="2242964"/>
            <a:ext cx="2502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(???) Коммунальная услуга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(черный ящик)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302" y="1074748"/>
            <a:ext cx="9358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b="1" dirty="0" smtClean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Для повышения прозрачности и инвестиционной </a:t>
            </a:r>
            <a:r>
              <a:rPr lang="ru-RU" sz="1500" b="1" dirty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привлекательности по всей цепочке:</a:t>
            </a:r>
            <a:endParaRPr lang="en-US" sz="1500" b="1" dirty="0">
              <a:solidFill>
                <a:srgbClr val="063E78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Четко разграничить ответственность всех участников процесса </a:t>
            </a:r>
          </a:p>
          <a:p>
            <a:pPr marL="342900" indent="-3429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Определить ключевые термины (коммунальная услуга, ресурс, исполнитель услуг и т.д.)</a:t>
            </a:r>
          </a:p>
          <a:p>
            <a:pPr marL="342900" indent="-34290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rPr>
              <a:t>Оцифровать все процессы (всё потребление – по приборам учета)</a:t>
            </a:r>
          </a:p>
        </p:txBody>
      </p:sp>
      <p:sp>
        <p:nvSpPr>
          <p:cNvPr id="14" name="Скругленный прямоугольник 266"/>
          <p:cNvSpPr/>
          <p:nvPr/>
        </p:nvSpPr>
        <p:spPr>
          <a:xfrm>
            <a:off x="3499302" y="2653953"/>
            <a:ext cx="1938530" cy="3497932"/>
          </a:xfrm>
          <a:prstGeom prst="roundRect">
            <a:avLst>
              <a:gd name="adj" fmla="val 4658"/>
            </a:avLst>
          </a:prstGeom>
          <a:solidFill>
            <a:srgbClr val="D6F0BA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63E7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СЕТЕВЫЕ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63E78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ОРГАНИЗАЦИИ</a:t>
            </a:r>
          </a:p>
        </p:txBody>
      </p:sp>
      <p:sp>
        <p:nvSpPr>
          <p:cNvPr id="15" name="Freeform 117"/>
          <p:cNvSpPr>
            <a:spLocks noEditPoints="1"/>
          </p:cNvSpPr>
          <p:nvPr/>
        </p:nvSpPr>
        <p:spPr bwMode="auto">
          <a:xfrm flipH="1">
            <a:off x="331794" y="4695609"/>
            <a:ext cx="1177349" cy="1209594"/>
          </a:xfrm>
          <a:custGeom>
            <a:avLst/>
            <a:gdLst/>
            <a:ahLst/>
            <a:cxnLst>
              <a:cxn ang="0">
                <a:pos x="211" y="337"/>
              </a:cxn>
              <a:cxn ang="0">
                <a:pos x="270" y="299"/>
              </a:cxn>
              <a:cxn ang="0">
                <a:pos x="142" y="258"/>
              </a:cxn>
              <a:cxn ang="0">
                <a:pos x="126" y="352"/>
              </a:cxn>
              <a:cxn ang="0">
                <a:pos x="69" y="492"/>
              </a:cxn>
              <a:cxn ang="0">
                <a:pos x="76" y="444"/>
              </a:cxn>
              <a:cxn ang="0">
                <a:pos x="113" y="351"/>
              </a:cxn>
              <a:cxn ang="0">
                <a:pos x="71" y="297"/>
              </a:cxn>
              <a:cxn ang="0">
                <a:pos x="61" y="358"/>
              </a:cxn>
              <a:cxn ang="0">
                <a:pos x="0" y="492"/>
              </a:cxn>
              <a:cxn ang="0">
                <a:pos x="415" y="155"/>
              </a:cxn>
              <a:cxn ang="0">
                <a:pos x="489" y="352"/>
              </a:cxn>
              <a:cxn ang="0">
                <a:pos x="551" y="352"/>
              </a:cxn>
              <a:cxn ang="0">
                <a:pos x="635" y="57"/>
              </a:cxn>
              <a:cxn ang="0">
                <a:pos x="687" y="492"/>
              </a:cxn>
              <a:cxn ang="0">
                <a:pos x="607" y="385"/>
              </a:cxn>
              <a:cxn ang="0">
                <a:pos x="607" y="410"/>
              </a:cxn>
              <a:cxn ang="0">
                <a:pos x="591" y="385"/>
              </a:cxn>
              <a:cxn ang="0">
                <a:pos x="536" y="385"/>
              </a:cxn>
              <a:cxn ang="0">
                <a:pos x="520" y="410"/>
              </a:cxn>
              <a:cxn ang="0">
                <a:pos x="391" y="385"/>
              </a:cxn>
              <a:cxn ang="0">
                <a:pos x="391" y="410"/>
              </a:cxn>
              <a:cxn ang="0">
                <a:pos x="278" y="385"/>
              </a:cxn>
              <a:cxn ang="0">
                <a:pos x="249" y="385"/>
              </a:cxn>
              <a:cxn ang="0">
                <a:pos x="643" y="38"/>
              </a:cxn>
              <a:cxn ang="0">
                <a:pos x="647" y="23"/>
              </a:cxn>
              <a:cxn ang="0">
                <a:pos x="641" y="7"/>
              </a:cxn>
              <a:cxn ang="0">
                <a:pos x="630" y="0"/>
              </a:cxn>
              <a:cxn ang="0">
                <a:pos x="614" y="2"/>
              </a:cxn>
              <a:cxn ang="0">
                <a:pos x="593" y="5"/>
              </a:cxn>
              <a:cxn ang="0">
                <a:pos x="564" y="5"/>
              </a:cxn>
              <a:cxn ang="0">
                <a:pos x="545" y="17"/>
              </a:cxn>
              <a:cxn ang="0">
                <a:pos x="518" y="15"/>
              </a:cxn>
              <a:cxn ang="0">
                <a:pos x="486" y="21"/>
              </a:cxn>
              <a:cxn ang="0">
                <a:pos x="466" y="38"/>
              </a:cxn>
              <a:cxn ang="0">
                <a:pos x="451" y="36"/>
              </a:cxn>
              <a:cxn ang="0">
                <a:pos x="432" y="48"/>
              </a:cxn>
              <a:cxn ang="0">
                <a:pos x="461" y="138"/>
              </a:cxn>
              <a:cxn ang="0">
                <a:pos x="468" y="122"/>
              </a:cxn>
              <a:cxn ang="0">
                <a:pos x="464" y="107"/>
              </a:cxn>
              <a:cxn ang="0">
                <a:pos x="455" y="95"/>
              </a:cxn>
              <a:cxn ang="0">
                <a:pos x="441" y="94"/>
              </a:cxn>
              <a:cxn ang="0">
                <a:pos x="424" y="103"/>
              </a:cxn>
              <a:cxn ang="0">
                <a:pos x="395" y="97"/>
              </a:cxn>
              <a:cxn ang="0">
                <a:pos x="372" y="105"/>
              </a:cxn>
              <a:cxn ang="0">
                <a:pos x="351" y="111"/>
              </a:cxn>
              <a:cxn ang="0">
                <a:pos x="317" y="111"/>
              </a:cxn>
              <a:cxn ang="0">
                <a:pos x="292" y="126"/>
              </a:cxn>
              <a:cxn ang="0">
                <a:pos x="278" y="128"/>
              </a:cxn>
              <a:cxn ang="0">
                <a:pos x="257" y="138"/>
              </a:cxn>
              <a:cxn ang="0">
                <a:pos x="297" y="385"/>
              </a:cxn>
              <a:cxn ang="0">
                <a:pos x="297" y="477"/>
              </a:cxn>
              <a:cxn ang="0">
                <a:pos x="372" y="385"/>
              </a:cxn>
              <a:cxn ang="0">
                <a:pos x="343" y="385"/>
              </a:cxn>
            </a:cxnLst>
            <a:rect l="0" t="0" r="r" b="b"/>
            <a:pathLst>
              <a:path w="687" h="492">
                <a:moveTo>
                  <a:pt x="69" y="492"/>
                </a:moveTo>
                <a:lnTo>
                  <a:pt x="211" y="492"/>
                </a:lnTo>
                <a:lnTo>
                  <a:pt x="211" y="337"/>
                </a:lnTo>
                <a:lnTo>
                  <a:pt x="278" y="337"/>
                </a:lnTo>
                <a:lnTo>
                  <a:pt x="272" y="312"/>
                </a:lnTo>
                <a:lnTo>
                  <a:pt x="270" y="299"/>
                </a:lnTo>
                <a:lnTo>
                  <a:pt x="269" y="285"/>
                </a:lnTo>
                <a:lnTo>
                  <a:pt x="267" y="258"/>
                </a:lnTo>
                <a:lnTo>
                  <a:pt x="142" y="258"/>
                </a:lnTo>
                <a:lnTo>
                  <a:pt x="138" y="293"/>
                </a:lnTo>
                <a:lnTo>
                  <a:pt x="134" y="324"/>
                </a:lnTo>
                <a:lnTo>
                  <a:pt x="126" y="352"/>
                </a:lnTo>
                <a:lnTo>
                  <a:pt x="117" y="379"/>
                </a:lnTo>
                <a:lnTo>
                  <a:pt x="96" y="431"/>
                </a:lnTo>
                <a:lnTo>
                  <a:pt x="69" y="492"/>
                </a:lnTo>
                <a:close/>
                <a:moveTo>
                  <a:pt x="0" y="492"/>
                </a:moveTo>
                <a:lnTo>
                  <a:pt x="55" y="492"/>
                </a:lnTo>
                <a:lnTo>
                  <a:pt x="76" y="444"/>
                </a:lnTo>
                <a:lnTo>
                  <a:pt x="98" y="398"/>
                </a:lnTo>
                <a:lnTo>
                  <a:pt x="105" y="374"/>
                </a:lnTo>
                <a:lnTo>
                  <a:pt x="113" y="351"/>
                </a:lnTo>
                <a:lnTo>
                  <a:pt x="121" y="324"/>
                </a:lnTo>
                <a:lnTo>
                  <a:pt x="124" y="297"/>
                </a:lnTo>
                <a:lnTo>
                  <a:pt x="71" y="297"/>
                </a:lnTo>
                <a:lnTo>
                  <a:pt x="71" y="316"/>
                </a:lnTo>
                <a:lnTo>
                  <a:pt x="67" y="337"/>
                </a:lnTo>
                <a:lnTo>
                  <a:pt x="61" y="358"/>
                </a:lnTo>
                <a:lnTo>
                  <a:pt x="53" y="381"/>
                </a:lnTo>
                <a:lnTo>
                  <a:pt x="30" y="431"/>
                </a:lnTo>
                <a:lnTo>
                  <a:pt x="0" y="492"/>
                </a:lnTo>
                <a:close/>
                <a:moveTo>
                  <a:pt x="228" y="352"/>
                </a:moveTo>
                <a:lnTo>
                  <a:pt x="403" y="352"/>
                </a:lnTo>
                <a:lnTo>
                  <a:pt x="415" y="155"/>
                </a:lnTo>
                <a:lnTo>
                  <a:pt x="455" y="155"/>
                </a:lnTo>
                <a:lnTo>
                  <a:pt x="464" y="352"/>
                </a:lnTo>
                <a:lnTo>
                  <a:pt x="489" y="352"/>
                </a:lnTo>
                <a:lnTo>
                  <a:pt x="503" y="155"/>
                </a:lnTo>
                <a:lnTo>
                  <a:pt x="543" y="155"/>
                </a:lnTo>
                <a:lnTo>
                  <a:pt x="551" y="352"/>
                </a:lnTo>
                <a:lnTo>
                  <a:pt x="584" y="352"/>
                </a:lnTo>
                <a:lnTo>
                  <a:pt x="595" y="57"/>
                </a:lnTo>
                <a:lnTo>
                  <a:pt x="635" y="57"/>
                </a:lnTo>
                <a:lnTo>
                  <a:pt x="645" y="352"/>
                </a:lnTo>
                <a:lnTo>
                  <a:pt x="687" y="352"/>
                </a:lnTo>
                <a:lnTo>
                  <a:pt x="687" y="492"/>
                </a:lnTo>
                <a:lnTo>
                  <a:pt x="228" y="492"/>
                </a:lnTo>
                <a:lnTo>
                  <a:pt x="228" y="352"/>
                </a:lnTo>
                <a:close/>
                <a:moveTo>
                  <a:pt x="607" y="385"/>
                </a:moveTo>
                <a:lnTo>
                  <a:pt x="664" y="385"/>
                </a:lnTo>
                <a:lnTo>
                  <a:pt x="664" y="410"/>
                </a:lnTo>
                <a:lnTo>
                  <a:pt x="607" y="410"/>
                </a:lnTo>
                <a:lnTo>
                  <a:pt x="607" y="385"/>
                </a:lnTo>
                <a:close/>
                <a:moveTo>
                  <a:pt x="536" y="385"/>
                </a:moveTo>
                <a:lnTo>
                  <a:pt x="591" y="385"/>
                </a:lnTo>
                <a:lnTo>
                  <a:pt x="591" y="410"/>
                </a:lnTo>
                <a:lnTo>
                  <a:pt x="536" y="410"/>
                </a:lnTo>
                <a:lnTo>
                  <a:pt x="536" y="385"/>
                </a:lnTo>
                <a:close/>
                <a:moveTo>
                  <a:pt x="463" y="385"/>
                </a:moveTo>
                <a:lnTo>
                  <a:pt x="520" y="385"/>
                </a:lnTo>
                <a:lnTo>
                  <a:pt x="520" y="410"/>
                </a:lnTo>
                <a:lnTo>
                  <a:pt x="463" y="410"/>
                </a:lnTo>
                <a:lnTo>
                  <a:pt x="463" y="385"/>
                </a:lnTo>
                <a:close/>
                <a:moveTo>
                  <a:pt x="391" y="385"/>
                </a:moveTo>
                <a:lnTo>
                  <a:pt x="447" y="385"/>
                </a:lnTo>
                <a:lnTo>
                  <a:pt x="447" y="410"/>
                </a:lnTo>
                <a:lnTo>
                  <a:pt x="391" y="410"/>
                </a:lnTo>
                <a:lnTo>
                  <a:pt x="391" y="385"/>
                </a:lnTo>
                <a:close/>
                <a:moveTo>
                  <a:pt x="249" y="385"/>
                </a:moveTo>
                <a:lnTo>
                  <a:pt x="278" y="385"/>
                </a:lnTo>
                <a:lnTo>
                  <a:pt x="278" y="477"/>
                </a:lnTo>
                <a:lnTo>
                  <a:pt x="249" y="477"/>
                </a:lnTo>
                <a:lnTo>
                  <a:pt x="249" y="385"/>
                </a:lnTo>
                <a:close/>
                <a:moveTo>
                  <a:pt x="634" y="49"/>
                </a:moveTo>
                <a:lnTo>
                  <a:pt x="639" y="44"/>
                </a:lnTo>
                <a:lnTo>
                  <a:pt x="643" y="38"/>
                </a:lnTo>
                <a:lnTo>
                  <a:pt x="645" y="34"/>
                </a:lnTo>
                <a:lnTo>
                  <a:pt x="645" y="28"/>
                </a:lnTo>
                <a:lnTo>
                  <a:pt x="647" y="23"/>
                </a:lnTo>
                <a:lnTo>
                  <a:pt x="645" y="17"/>
                </a:lnTo>
                <a:lnTo>
                  <a:pt x="643" y="13"/>
                </a:lnTo>
                <a:lnTo>
                  <a:pt x="641" y="7"/>
                </a:lnTo>
                <a:lnTo>
                  <a:pt x="637" y="3"/>
                </a:lnTo>
                <a:lnTo>
                  <a:pt x="634" y="2"/>
                </a:lnTo>
                <a:lnTo>
                  <a:pt x="630" y="0"/>
                </a:lnTo>
                <a:lnTo>
                  <a:pt x="624" y="0"/>
                </a:lnTo>
                <a:lnTo>
                  <a:pt x="620" y="0"/>
                </a:lnTo>
                <a:lnTo>
                  <a:pt x="614" y="2"/>
                </a:lnTo>
                <a:lnTo>
                  <a:pt x="609" y="5"/>
                </a:lnTo>
                <a:lnTo>
                  <a:pt x="603" y="9"/>
                </a:lnTo>
                <a:lnTo>
                  <a:pt x="593" y="5"/>
                </a:lnTo>
                <a:lnTo>
                  <a:pt x="584" y="3"/>
                </a:lnTo>
                <a:lnTo>
                  <a:pt x="574" y="3"/>
                </a:lnTo>
                <a:lnTo>
                  <a:pt x="564" y="5"/>
                </a:lnTo>
                <a:lnTo>
                  <a:pt x="557" y="7"/>
                </a:lnTo>
                <a:lnTo>
                  <a:pt x="549" y="11"/>
                </a:lnTo>
                <a:lnTo>
                  <a:pt x="545" y="17"/>
                </a:lnTo>
                <a:lnTo>
                  <a:pt x="543" y="23"/>
                </a:lnTo>
                <a:lnTo>
                  <a:pt x="530" y="17"/>
                </a:lnTo>
                <a:lnTo>
                  <a:pt x="518" y="15"/>
                </a:lnTo>
                <a:lnTo>
                  <a:pt x="507" y="15"/>
                </a:lnTo>
                <a:lnTo>
                  <a:pt x="495" y="17"/>
                </a:lnTo>
                <a:lnTo>
                  <a:pt x="486" y="21"/>
                </a:lnTo>
                <a:lnTo>
                  <a:pt x="478" y="26"/>
                </a:lnTo>
                <a:lnTo>
                  <a:pt x="470" y="32"/>
                </a:lnTo>
                <a:lnTo>
                  <a:pt x="466" y="38"/>
                </a:lnTo>
                <a:lnTo>
                  <a:pt x="461" y="36"/>
                </a:lnTo>
                <a:lnTo>
                  <a:pt x="457" y="36"/>
                </a:lnTo>
                <a:lnTo>
                  <a:pt x="451" y="36"/>
                </a:lnTo>
                <a:lnTo>
                  <a:pt x="445" y="38"/>
                </a:lnTo>
                <a:lnTo>
                  <a:pt x="436" y="44"/>
                </a:lnTo>
                <a:lnTo>
                  <a:pt x="432" y="48"/>
                </a:lnTo>
                <a:lnTo>
                  <a:pt x="634" y="49"/>
                </a:lnTo>
                <a:close/>
                <a:moveTo>
                  <a:pt x="455" y="141"/>
                </a:moveTo>
                <a:lnTo>
                  <a:pt x="461" y="138"/>
                </a:lnTo>
                <a:lnTo>
                  <a:pt x="464" y="132"/>
                </a:lnTo>
                <a:lnTo>
                  <a:pt x="466" y="128"/>
                </a:lnTo>
                <a:lnTo>
                  <a:pt x="468" y="122"/>
                </a:lnTo>
                <a:lnTo>
                  <a:pt x="468" y="117"/>
                </a:lnTo>
                <a:lnTo>
                  <a:pt x="466" y="111"/>
                </a:lnTo>
                <a:lnTo>
                  <a:pt x="464" y="107"/>
                </a:lnTo>
                <a:lnTo>
                  <a:pt x="463" y="101"/>
                </a:lnTo>
                <a:lnTo>
                  <a:pt x="459" y="97"/>
                </a:lnTo>
                <a:lnTo>
                  <a:pt x="455" y="95"/>
                </a:lnTo>
                <a:lnTo>
                  <a:pt x="451" y="94"/>
                </a:lnTo>
                <a:lnTo>
                  <a:pt x="445" y="92"/>
                </a:lnTo>
                <a:lnTo>
                  <a:pt x="441" y="94"/>
                </a:lnTo>
                <a:lnTo>
                  <a:pt x="436" y="95"/>
                </a:lnTo>
                <a:lnTo>
                  <a:pt x="430" y="99"/>
                </a:lnTo>
                <a:lnTo>
                  <a:pt x="424" y="103"/>
                </a:lnTo>
                <a:lnTo>
                  <a:pt x="415" y="99"/>
                </a:lnTo>
                <a:lnTo>
                  <a:pt x="405" y="97"/>
                </a:lnTo>
                <a:lnTo>
                  <a:pt x="395" y="97"/>
                </a:lnTo>
                <a:lnTo>
                  <a:pt x="386" y="99"/>
                </a:lnTo>
                <a:lnTo>
                  <a:pt x="378" y="101"/>
                </a:lnTo>
                <a:lnTo>
                  <a:pt x="372" y="105"/>
                </a:lnTo>
                <a:lnTo>
                  <a:pt x="367" y="111"/>
                </a:lnTo>
                <a:lnTo>
                  <a:pt x="365" y="117"/>
                </a:lnTo>
                <a:lnTo>
                  <a:pt x="351" y="111"/>
                </a:lnTo>
                <a:lnTo>
                  <a:pt x="340" y="109"/>
                </a:lnTo>
                <a:lnTo>
                  <a:pt x="328" y="109"/>
                </a:lnTo>
                <a:lnTo>
                  <a:pt x="317" y="111"/>
                </a:lnTo>
                <a:lnTo>
                  <a:pt x="307" y="115"/>
                </a:lnTo>
                <a:lnTo>
                  <a:pt x="299" y="120"/>
                </a:lnTo>
                <a:lnTo>
                  <a:pt x="292" y="126"/>
                </a:lnTo>
                <a:lnTo>
                  <a:pt x="288" y="132"/>
                </a:lnTo>
                <a:lnTo>
                  <a:pt x="284" y="130"/>
                </a:lnTo>
                <a:lnTo>
                  <a:pt x="278" y="128"/>
                </a:lnTo>
                <a:lnTo>
                  <a:pt x="272" y="130"/>
                </a:lnTo>
                <a:lnTo>
                  <a:pt x="267" y="132"/>
                </a:lnTo>
                <a:lnTo>
                  <a:pt x="257" y="138"/>
                </a:lnTo>
                <a:lnTo>
                  <a:pt x="253" y="141"/>
                </a:lnTo>
                <a:lnTo>
                  <a:pt x="455" y="141"/>
                </a:lnTo>
                <a:close/>
                <a:moveTo>
                  <a:pt x="297" y="385"/>
                </a:moveTo>
                <a:lnTo>
                  <a:pt x="324" y="385"/>
                </a:lnTo>
                <a:lnTo>
                  <a:pt x="324" y="477"/>
                </a:lnTo>
                <a:lnTo>
                  <a:pt x="297" y="477"/>
                </a:lnTo>
                <a:lnTo>
                  <a:pt x="297" y="385"/>
                </a:lnTo>
                <a:close/>
                <a:moveTo>
                  <a:pt x="343" y="385"/>
                </a:moveTo>
                <a:lnTo>
                  <a:pt x="372" y="385"/>
                </a:lnTo>
                <a:lnTo>
                  <a:pt x="372" y="477"/>
                </a:lnTo>
                <a:lnTo>
                  <a:pt x="343" y="477"/>
                </a:lnTo>
                <a:lnTo>
                  <a:pt x="343" y="385"/>
                </a:lnTo>
                <a:close/>
              </a:path>
            </a:pathLst>
          </a:custGeom>
          <a:solidFill>
            <a:srgbClr val="063E78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6" name="Rectangle 1"/>
          <p:cNvSpPr/>
          <p:nvPr/>
        </p:nvSpPr>
        <p:spPr>
          <a:xfrm>
            <a:off x="6387212" y="3112590"/>
            <a:ext cx="2994106" cy="2907814"/>
          </a:xfrm>
          <a:prstGeom prst="rect">
            <a:avLst/>
          </a:prstGeom>
          <a:noFill/>
          <a:ln w="25400" cap="flat" cmpd="sng" algn="ctr">
            <a:solidFill>
              <a:srgbClr val="073E87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5"/>
          <p:cNvSpPr/>
          <p:nvPr/>
        </p:nvSpPr>
        <p:spPr>
          <a:xfrm>
            <a:off x="6308491" y="5526673"/>
            <a:ext cx="355735" cy="414747"/>
          </a:xfrm>
          <a:prstGeom prst="rect">
            <a:avLst/>
          </a:prstGeom>
          <a:solidFill>
            <a:srgbClr val="4584D3">
              <a:lumMod val="50000"/>
            </a:srgbClr>
          </a:solidFill>
          <a:ln w="25400" cap="flat" cmpd="sng" algn="ctr">
            <a:solidFill>
              <a:srgbClr val="C6E7FC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61503" y="5615997"/>
            <a:ext cx="4830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ИТП</a:t>
            </a:r>
            <a:endParaRPr lang="ru-RU" sz="105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Bent Arrow 35"/>
          <p:cNvSpPr/>
          <p:nvPr/>
        </p:nvSpPr>
        <p:spPr>
          <a:xfrm>
            <a:off x="6632524" y="5161049"/>
            <a:ext cx="1058585" cy="344425"/>
          </a:xfrm>
          <a:prstGeom prst="bentArrow">
            <a:avLst>
              <a:gd name="adj1" fmla="val 15240"/>
              <a:gd name="adj2" fmla="val 15072"/>
              <a:gd name="adj3" fmla="val 19585"/>
              <a:gd name="adj4" fmla="val 43750"/>
            </a:avLst>
          </a:prstGeom>
          <a:solidFill>
            <a:srgbClr val="4584D3">
              <a:lumMod val="50000"/>
            </a:srgbClr>
          </a:solidFill>
          <a:ln w="25400" cap="flat" cmpd="sng" algn="ctr">
            <a:solidFill>
              <a:srgbClr val="C6E7FC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" name="Straight Connector 52"/>
          <p:cNvCxnSpPr/>
          <p:nvPr/>
        </p:nvCxnSpPr>
        <p:spPr>
          <a:xfrm flipV="1">
            <a:off x="6408664" y="2758024"/>
            <a:ext cx="1510373" cy="354562"/>
          </a:xfrm>
          <a:prstGeom prst="line">
            <a:avLst/>
          </a:prstGeom>
          <a:noFill/>
          <a:ln w="25400" cap="flat" cmpd="sng" algn="ctr">
            <a:solidFill>
              <a:srgbClr val="073E87"/>
            </a:solidFill>
            <a:prstDash val="solid"/>
          </a:ln>
          <a:effectLst/>
        </p:spPr>
      </p:cxnSp>
      <p:cxnSp>
        <p:nvCxnSpPr>
          <p:cNvPr id="21" name="Straight Connector 54"/>
          <p:cNvCxnSpPr/>
          <p:nvPr/>
        </p:nvCxnSpPr>
        <p:spPr>
          <a:xfrm>
            <a:off x="7919037" y="2758024"/>
            <a:ext cx="1462271" cy="354562"/>
          </a:xfrm>
          <a:prstGeom prst="line">
            <a:avLst/>
          </a:prstGeom>
          <a:noFill/>
          <a:ln w="25400" cap="flat" cmpd="sng" algn="ctr">
            <a:solidFill>
              <a:srgbClr val="073E87"/>
            </a:solidFill>
            <a:prstDash val="solid"/>
          </a:ln>
          <a:effectLst/>
        </p:spPr>
      </p:cxnSp>
      <p:pic>
        <p:nvPicPr>
          <p:cNvPr id="22" name="Picture 4" descr="https://encrypted-tbn0.gstatic.com/images?q=tbn:ANd9GcQ3q-dQH8P1oIkosiCw27Pm895bGZE5feXZHG20N2VDZKpIgQwsX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75"/>
                    </a14:imgEffect>
                    <a14:imgEffect>
                      <a14:brightnessContrast bright="-19000" contrast="6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342" y="4934465"/>
            <a:ext cx="395309" cy="426860"/>
          </a:xfrm>
          <a:prstGeom prst="rect">
            <a:avLst/>
          </a:prstGeom>
          <a:gradFill>
            <a:gsLst>
              <a:gs pos="50000">
                <a:srgbClr val="A5D028">
                  <a:lumMod val="60000"/>
                  <a:lumOff val="40000"/>
                </a:srgbClr>
              </a:gs>
              <a:gs pos="50000">
                <a:srgbClr val="31B6FD">
                  <a:tint val="44500"/>
                  <a:satMod val="160000"/>
                </a:srgbClr>
              </a:gs>
              <a:gs pos="100000">
                <a:srgbClr val="31B6FD">
                  <a:tint val="23500"/>
                  <a:satMod val="160000"/>
                </a:srgbClr>
              </a:gs>
            </a:gsLst>
            <a:lin ang="5400000" scaled="0"/>
          </a:gradFill>
          <a:ln w="12700">
            <a:solidFill>
              <a:sysClr val="window" lastClr="FFFFFF"/>
            </a:solidFill>
          </a:ln>
        </p:spPr>
      </p:pic>
      <p:pic>
        <p:nvPicPr>
          <p:cNvPr id="24" name="Picture 2" descr="http://www.voran.by/wp-content/uploads/2013/08/zkh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93" t="53804" r="2907" b="1554"/>
          <a:stretch/>
        </p:blipFill>
        <p:spPr bwMode="auto">
          <a:xfrm>
            <a:off x="7523391" y="5484140"/>
            <a:ext cx="693541" cy="49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http://www.remont-express.ru/wp-content/uploads/2014/03/lustra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173" y="4424256"/>
            <a:ext cx="545729" cy="475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Стрелка вправо 25"/>
          <p:cNvSpPr/>
          <p:nvPr/>
        </p:nvSpPr>
        <p:spPr>
          <a:xfrm>
            <a:off x="6767439" y="5848597"/>
            <a:ext cx="678222" cy="67826"/>
          </a:xfrm>
          <a:prstGeom prst="rightArrow">
            <a:avLst/>
          </a:prstGeom>
          <a:solidFill>
            <a:srgbClr val="4584D3">
              <a:lumMod val="50000"/>
            </a:srgbClr>
          </a:solidFill>
          <a:ln w="25400" cap="flat" cmpd="sng" algn="ctr">
            <a:solidFill>
              <a:srgbClr val="4584D3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3489944" y="4512322"/>
            <a:ext cx="453146" cy="873229"/>
            <a:chOff x="2800350" y="3004457"/>
            <a:chExt cx="768950" cy="1702798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 flipV="1">
              <a:off x="3079102" y="3004457"/>
              <a:ext cx="102637" cy="1702798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9" name="Прямая соединительная линия 28"/>
            <p:cNvCxnSpPr/>
            <p:nvPr/>
          </p:nvCxnSpPr>
          <p:spPr>
            <a:xfrm flipH="1" flipV="1">
              <a:off x="3181739" y="3004457"/>
              <a:ext cx="106261" cy="16703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30" name="Прямая соединительная линия 29"/>
            <p:cNvCxnSpPr/>
            <p:nvPr/>
          </p:nvCxnSpPr>
          <p:spPr>
            <a:xfrm flipV="1">
              <a:off x="2909694" y="3483769"/>
              <a:ext cx="581025" cy="238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3200206" y="3383756"/>
              <a:ext cx="290513" cy="10001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>
              <a:off x="2909694" y="3383756"/>
              <a:ext cx="247650" cy="10001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2800350" y="3950121"/>
              <a:ext cx="759619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3234869" y="3805984"/>
              <a:ext cx="334431" cy="144137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2800350" y="3805984"/>
              <a:ext cx="320739" cy="144137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36" name="Прямая соединительная линия 35"/>
            <p:cNvCxnSpPr/>
            <p:nvPr/>
          </p:nvCxnSpPr>
          <p:spPr>
            <a:xfrm flipH="1" flipV="1">
              <a:off x="3104956" y="4414399"/>
              <a:ext cx="183044" cy="15797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3079102" y="4414399"/>
              <a:ext cx="178254" cy="157972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3092612" y="4153680"/>
              <a:ext cx="164744" cy="157972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 flipV="1">
              <a:off x="3104956" y="4158447"/>
              <a:ext cx="152400" cy="15320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 flipV="1">
              <a:off x="3120278" y="3965176"/>
              <a:ext cx="137078" cy="11500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3107288" y="3965176"/>
              <a:ext cx="127581" cy="11500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42" name="Прямая соединительная линия 41"/>
            <p:cNvCxnSpPr/>
            <p:nvPr/>
          </p:nvCxnSpPr>
          <p:spPr>
            <a:xfrm flipH="1" flipV="1">
              <a:off x="3127939" y="3777366"/>
              <a:ext cx="106930" cy="7849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43" name="Прямая соединительная линия 42"/>
            <p:cNvCxnSpPr/>
            <p:nvPr/>
          </p:nvCxnSpPr>
          <p:spPr>
            <a:xfrm flipV="1">
              <a:off x="3125026" y="3774633"/>
              <a:ext cx="109843" cy="9948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3134568" y="3598241"/>
              <a:ext cx="82307" cy="99566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45" name="Прямая соединительная линия 44"/>
            <p:cNvCxnSpPr/>
            <p:nvPr/>
          </p:nvCxnSpPr>
          <p:spPr>
            <a:xfrm flipH="1" flipV="1">
              <a:off x="3138521" y="3598241"/>
              <a:ext cx="96348" cy="99566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grpSp>
        <p:nvGrpSpPr>
          <p:cNvPr id="46" name="Группа 45"/>
          <p:cNvGrpSpPr/>
          <p:nvPr/>
        </p:nvGrpSpPr>
        <p:grpSpPr>
          <a:xfrm>
            <a:off x="4744686" y="4475483"/>
            <a:ext cx="453146" cy="873229"/>
            <a:chOff x="2800350" y="3004457"/>
            <a:chExt cx="768950" cy="1702798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 flipV="1">
              <a:off x="3079102" y="3004457"/>
              <a:ext cx="102637" cy="1702798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48" name="Прямая соединительная линия 47"/>
            <p:cNvCxnSpPr/>
            <p:nvPr/>
          </p:nvCxnSpPr>
          <p:spPr>
            <a:xfrm flipH="1" flipV="1">
              <a:off x="3181739" y="3004457"/>
              <a:ext cx="106261" cy="167030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49" name="Прямая соединительная линия 48"/>
            <p:cNvCxnSpPr/>
            <p:nvPr/>
          </p:nvCxnSpPr>
          <p:spPr>
            <a:xfrm flipV="1">
              <a:off x="2909694" y="3483769"/>
              <a:ext cx="581025" cy="238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3200206" y="3383756"/>
              <a:ext cx="290513" cy="10001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1" name="Прямая соединительная линия 50"/>
            <p:cNvCxnSpPr/>
            <p:nvPr/>
          </p:nvCxnSpPr>
          <p:spPr>
            <a:xfrm flipH="1">
              <a:off x="2909694" y="3383756"/>
              <a:ext cx="247650" cy="10001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2800350" y="3950121"/>
              <a:ext cx="759619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3234869" y="3805984"/>
              <a:ext cx="334431" cy="144137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4" name="Прямая соединительная линия 53"/>
            <p:cNvCxnSpPr/>
            <p:nvPr/>
          </p:nvCxnSpPr>
          <p:spPr>
            <a:xfrm flipH="1">
              <a:off x="2800350" y="3805984"/>
              <a:ext cx="320739" cy="144137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 flipV="1">
              <a:off x="3104956" y="4414399"/>
              <a:ext cx="183044" cy="157971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6" name="Прямая соединительная линия 55"/>
            <p:cNvCxnSpPr/>
            <p:nvPr/>
          </p:nvCxnSpPr>
          <p:spPr>
            <a:xfrm flipV="1">
              <a:off x="3079102" y="4414399"/>
              <a:ext cx="178254" cy="157972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7" name="Прямая соединительная линия 56"/>
            <p:cNvCxnSpPr/>
            <p:nvPr/>
          </p:nvCxnSpPr>
          <p:spPr>
            <a:xfrm flipV="1">
              <a:off x="3092612" y="4153680"/>
              <a:ext cx="164744" cy="157972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8" name="Прямая соединительная линия 57"/>
            <p:cNvCxnSpPr/>
            <p:nvPr/>
          </p:nvCxnSpPr>
          <p:spPr>
            <a:xfrm flipH="1" flipV="1">
              <a:off x="3104956" y="4158447"/>
              <a:ext cx="152400" cy="15320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59" name="Прямая соединительная линия 58"/>
            <p:cNvCxnSpPr/>
            <p:nvPr/>
          </p:nvCxnSpPr>
          <p:spPr>
            <a:xfrm flipH="1" flipV="1">
              <a:off x="3120278" y="3965176"/>
              <a:ext cx="137078" cy="11500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60" name="Прямая соединительная линия 59"/>
            <p:cNvCxnSpPr/>
            <p:nvPr/>
          </p:nvCxnSpPr>
          <p:spPr>
            <a:xfrm flipV="1">
              <a:off x="3107288" y="3965176"/>
              <a:ext cx="127581" cy="11500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 flipV="1">
              <a:off x="3127939" y="3777366"/>
              <a:ext cx="106930" cy="7849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3125026" y="3774633"/>
              <a:ext cx="109843" cy="9948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63" name="Прямая соединительная линия 62"/>
            <p:cNvCxnSpPr/>
            <p:nvPr/>
          </p:nvCxnSpPr>
          <p:spPr>
            <a:xfrm flipV="1">
              <a:off x="3134568" y="3598241"/>
              <a:ext cx="82307" cy="99566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64" name="Прямая соединительная линия 63"/>
            <p:cNvCxnSpPr/>
            <p:nvPr/>
          </p:nvCxnSpPr>
          <p:spPr>
            <a:xfrm flipH="1" flipV="1">
              <a:off x="3138521" y="3598241"/>
              <a:ext cx="96348" cy="99566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cxnSp>
        <p:nvCxnSpPr>
          <p:cNvPr id="65" name="Прямая соединительная линия 64"/>
          <p:cNvCxnSpPr/>
          <p:nvPr/>
        </p:nvCxnSpPr>
        <p:spPr>
          <a:xfrm flipV="1">
            <a:off x="2501374" y="4775514"/>
            <a:ext cx="1214809" cy="142111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none"/>
          </a:ln>
          <a:effectLst/>
        </p:spPr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3740852" y="4746028"/>
            <a:ext cx="1212015" cy="27224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none"/>
          </a:ln>
          <a:effectLst/>
        </p:spPr>
      </p:cxnSp>
      <p:cxnSp>
        <p:nvCxnSpPr>
          <p:cNvPr id="67" name="Прямая соединительная линия 66"/>
          <p:cNvCxnSpPr/>
          <p:nvPr/>
        </p:nvCxnSpPr>
        <p:spPr>
          <a:xfrm>
            <a:off x="4982519" y="4746034"/>
            <a:ext cx="2590461" cy="12089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triangle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1990868" y="5518321"/>
            <a:ext cx="1850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063E7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73E8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тепловая энергия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073E87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283929" y="4419502"/>
            <a:ext cx="14805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электроэнергия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717088" y="5539193"/>
            <a:ext cx="8558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100" b="1" dirty="0" smtClean="0">
                <a:solidFill>
                  <a:prstClr val="black"/>
                </a:solidFill>
                <a:latin typeface="Calibri"/>
                <a:cs typeface="+mn-cs"/>
              </a:rPr>
              <a:t>отопление</a:t>
            </a:r>
            <a:endParaRPr lang="ru-RU" sz="11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644719" y="4775494"/>
            <a:ext cx="11902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Calibri"/>
                <a:cs typeface="+mn-cs"/>
              </a:rPr>
              <a:t>горячее водоснабжение</a:t>
            </a:r>
            <a:endParaRPr lang="ru-RU" sz="105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412365" y="4436615"/>
            <a:ext cx="13001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Calibri"/>
                <a:cs typeface="+mn-cs"/>
              </a:rPr>
              <a:t>электроснабжение</a:t>
            </a:r>
            <a:endParaRPr lang="ru-RU" sz="105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340692" y="3740307"/>
            <a:ext cx="121124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Calibri"/>
                <a:cs typeface="+mn-cs"/>
              </a:rPr>
              <a:t>холодное водоснабжение</a:t>
            </a:r>
            <a:endParaRPr lang="ru-RU" sz="105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pic>
        <p:nvPicPr>
          <p:cNvPr id="74" name="Picture 4" descr="https://encrypted-tbn0.gstatic.com/images?q=tbn:ANd9GcQ3q-dQH8P1oIkosiCw27Pm895bGZE5feXZHG20N2VDZKpIgQwsX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75"/>
                    </a14:imgEffect>
                    <a14:imgEffect>
                      <a14:brightnessContrast bright="-19000" contrast="6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057" y="3841797"/>
            <a:ext cx="395309" cy="426860"/>
          </a:xfrm>
          <a:prstGeom prst="rect">
            <a:avLst/>
          </a:prstGeom>
          <a:gradFill>
            <a:gsLst>
              <a:gs pos="50000">
                <a:srgbClr val="A5D028">
                  <a:lumMod val="60000"/>
                  <a:lumOff val="40000"/>
                </a:srgbClr>
              </a:gs>
              <a:gs pos="50000">
                <a:srgbClr val="31B6FD">
                  <a:tint val="44500"/>
                  <a:satMod val="160000"/>
                </a:srgbClr>
              </a:gs>
              <a:gs pos="100000">
                <a:srgbClr val="31B6FD">
                  <a:tint val="23500"/>
                  <a:satMod val="160000"/>
                </a:srgbClr>
              </a:gs>
            </a:gsLst>
            <a:lin ang="5400000" scaled="0"/>
          </a:gradFill>
          <a:ln w="12700">
            <a:solidFill>
              <a:sysClr val="window" lastClr="FFFFFF"/>
            </a:solidFill>
          </a:ln>
        </p:spPr>
      </p:pic>
      <p:sp>
        <p:nvSpPr>
          <p:cNvPr id="75" name="TextBox 74"/>
          <p:cNvSpPr txBox="1"/>
          <p:nvPr/>
        </p:nvSpPr>
        <p:spPr>
          <a:xfrm>
            <a:off x="6310363" y="3293628"/>
            <a:ext cx="12112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Calibri"/>
                <a:cs typeface="+mn-cs"/>
              </a:rPr>
              <a:t>газоснабжение</a:t>
            </a:r>
            <a:endParaRPr lang="ru-RU" sz="105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pic>
        <p:nvPicPr>
          <p:cNvPr id="76" name="Picture 2" descr="http://www.voran.by/wp-content/uploads/2013/08/zkh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45" t="9153" r="3325" b="50000"/>
          <a:stretch/>
        </p:blipFill>
        <p:spPr bwMode="auto">
          <a:xfrm>
            <a:off x="7699922" y="3302959"/>
            <a:ext cx="433506" cy="38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extBox 76"/>
          <p:cNvSpPr txBox="1"/>
          <p:nvPr/>
        </p:nvSpPr>
        <p:spPr>
          <a:xfrm>
            <a:off x="8288612" y="5624856"/>
            <a:ext cx="12112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Calibri"/>
                <a:cs typeface="+mn-cs"/>
              </a:rPr>
              <a:t>водоотведение</a:t>
            </a:r>
            <a:endParaRPr lang="ru-RU" sz="105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pic>
        <p:nvPicPr>
          <p:cNvPr id="78" name="Picture 6" descr="http://999111.ru/assets/content/doc_261113_4299946433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175" y="4277742"/>
            <a:ext cx="616917" cy="552010"/>
          </a:xfrm>
          <a:prstGeom prst="rect">
            <a:avLst/>
          </a:prstGeom>
          <a:noFill/>
          <a:ln w="254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9" name="Прямая соединительная линия 78"/>
          <p:cNvCxnSpPr/>
          <p:nvPr/>
        </p:nvCxnSpPr>
        <p:spPr>
          <a:xfrm>
            <a:off x="8863650" y="4773270"/>
            <a:ext cx="0" cy="776455"/>
          </a:xfrm>
          <a:prstGeom prst="line">
            <a:avLst/>
          </a:prstGeom>
          <a:noFill/>
          <a:ln w="50800" cap="flat" cmpd="sng" algn="ctr">
            <a:solidFill>
              <a:sysClr val="window" lastClr="FFFFFF">
                <a:lumMod val="50000"/>
              </a:sysClr>
            </a:solidFill>
            <a:prstDash val="solid"/>
            <a:tailEnd type="none"/>
          </a:ln>
          <a:effectLst/>
        </p:spPr>
      </p:cxnSp>
      <p:cxnSp>
        <p:nvCxnSpPr>
          <p:cNvPr id="80" name="Прямая со стрелкой 79"/>
          <p:cNvCxnSpPr/>
          <p:nvPr/>
        </p:nvCxnSpPr>
        <p:spPr>
          <a:xfrm flipV="1">
            <a:off x="8838769" y="5539193"/>
            <a:ext cx="542539" cy="10532"/>
          </a:xfrm>
          <a:prstGeom prst="straightConnector1">
            <a:avLst/>
          </a:prstGeom>
          <a:noFill/>
          <a:ln w="50800" cap="flat" cmpd="sng" algn="ctr">
            <a:solidFill>
              <a:sysClr val="window" lastClr="FFFFFF">
                <a:lumMod val="50000"/>
              </a:sysClr>
            </a:solidFill>
            <a:prstDash val="solid"/>
            <a:tailEnd type="triangle"/>
          </a:ln>
          <a:effectLst/>
        </p:spPr>
      </p:cxnSp>
      <p:grpSp>
        <p:nvGrpSpPr>
          <p:cNvPr id="81" name="Группа 80"/>
          <p:cNvGrpSpPr/>
          <p:nvPr/>
        </p:nvGrpSpPr>
        <p:grpSpPr>
          <a:xfrm>
            <a:off x="1951789" y="3322763"/>
            <a:ext cx="3281246" cy="326231"/>
            <a:chOff x="1660849" y="2710781"/>
            <a:chExt cx="3309198" cy="346310"/>
          </a:xfrm>
        </p:grpSpPr>
        <p:grpSp>
          <p:nvGrpSpPr>
            <p:cNvPr id="82" name="Group 2"/>
            <p:cNvGrpSpPr/>
            <p:nvPr/>
          </p:nvGrpSpPr>
          <p:grpSpPr>
            <a:xfrm>
              <a:off x="3410018" y="2710781"/>
              <a:ext cx="371911" cy="346310"/>
              <a:chOff x="5861886" y="3281962"/>
              <a:chExt cx="570229" cy="931843"/>
            </a:xfrm>
            <a:solidFill>
              <a:srgbClr val="FFC000"/>
            </a:solidFill>
          </p:grpSpPr>
          <p:sp>
            <p:nvSpPr>
              <p:cNvPr id="90" name="Freeform 40"/>
              <p:cNvSpPr>
                <a:spLocks noEditPoints="1"/>
              </p:cNvSpPr>
              <p:nvPr/>
            </p:nvSpPr>
            <p:spPr bwMode="auto">
              <a:xfrm>
                <a:off x="5934911" y="3281962"/>
                <a:ext cx="428625" cy="459853"/>
              </a:xfrm>
              <a:custGeom>
                <a:avLst/>
                <a:gdLst/>
                <a:ahLst/>
                <a:cxnLst>
                  <a:cxn ang="0">
                    <a:pos x="107" y="102"/>
                  </a:cxn>
                  <a:cxn ang="0">
                    <a:pos x="28" y="87"/>
                  </a:cxn>
                  <a:cxn ang="0">
                    <a:pos x="26" y="112"/>
                  </a:cxn>
                  <a:cxn ang="0">
                    <a:pos x="34" y="137"/>
                  </a:cxn>
                  <a:cxn ang="0">
                    <a:pos x="107" y="104"/>
                  </a:cxn>
                  <a:cxn ang="0">
                    <a:pos x="107" y="207"/>
                  </a:cxn>
                  <a:cxn ang="0">
                    <a:pos x="76" y="200"/>
                  </a:cxn>
                  <a:cxn ang="0">
                    <a:pos x="31" y="172"/>
                  </a:cxn>
                  <a:cxn ang="0">
                    <a:pos x="10" y="145"/>
                  </a:cxn>
                  <a:cxn ang="0">
                    <a:pos x="0" y="116"/>
                  </a:cxn>
                  <a:cxn ang="0">
                    <a:pos x="3" y="82"/>
                  </a:cxn>
                  <a:cxn ang="0">
                    <a:pos x="16" y="54"/>
                  </a:cxn>
                  <a:cxn ang="0">
                    <a:pos x="39" y="29"/>
                  </a:cxn>
                  <a:cxn ang="0">
                    <a:pos x="71" y="11"/>
                  </a:cxn>
                  <a:cxn ang="0">
                    <a:pos x="107" y="1"/>
                  </a:cxn>
                  <a:cxn ang="0">
                    <a:pos x="147" y="0"/>
                  </a:cxn>
                  <a:cxn ang="0">
                    <a:pos x="185" y="8"/>
                  </a:cxn>
                  <a:cxn ang="0">
                    <a:pos x="218" y="23"/>
                  </a:cxn>
                  <a:cxn ang="0">
                    <a:pos x="245" y="44"/>
                  </a:cxn>
                  <a:cxn ang="0">
                    <a:pos x="263" y="73"/>
                  </a:cxn>
                  <a:cxn ang="0">
                    <a:pos x="270" y="104"/>
                  </a:cxn>
                  <a:cxn ang="0">
                    <a:pos x="263" y="135"/>
                  </a:cxn>
                  <a:cxn ang="0">
                    <a:pos x="245" y="164"/>
                  </a:cxn>
                  <a:cxn ang="0">
                    <a:pos x="212" y="190"/>
                  </a:cxn>
                  <a:cxn ang="0">
                    <a:pos x="172" y="205"/>
                  </a:cxn>
                  <a:cxn ang="0">
                    <a:pos x="149" y="270"/>
                  </a:cxn>
                  <a:cxn ang="0">
                    <a:pos x="119" y="87"/>
                  </a:cxn>
                  <a:cxn ang="0">
                    <a:pos x="124" y="26"/>
                  </a:cxn>
                  <a:cxn ang="0">
                    <a:pos x="71" y="41"/>
                  </a:cxn>
                  <a:cxn ang="0">
                    <a:pos x="48" y="56"/>
                  </a:cxn>
                  <a:cxn ang="0">
                    <a:pos x="147" y="86"/>
                  </a:cxn>
                  <a:cxn ang="0">
                    <a:pos x="217" y="53"/>
                  </a:cxn>
                  <a:cxn ang="0">
                    <a:pos x="182" y="33"/>
                  </a:cxn>
                  <a:cxn ang="0">
                    <a:pos x="233" y="71"/>
                  </a:cxn>
                  <a:cxn ang="0">
                    <a:pos x="162" y="104"/>
                  </a:cxn>
                  <a:cxn ang="0">
                    <a:pos x="233" y="137"/>
                  </a:cxn>
                  <a:cxn ang="0">
                    <a:pos x="243" y="112"/>
                  </a:cxn>
                  <a:cxn ang="0">
                    <a:pos x="241" y="87"/>
                  </a:cxn>
                  <a:cxn ang="0">
                    <a:pos x="220" y="152"/>
                  </a:cxn>
                  <a:cxn ang="0">
                    <a:pos x="167" y="180"/>
                  </a:cxn>
                  <a:cxn ang="0">
                    <a:pos x="213" y="159"/>
                  </a:cxn>
                  <a:cxn ang="0">
                    <a:pos x="119" y="182"/>
                  </a:cxn>
                  <a:cxn ang="0">
                    <a:pos x="51" y="155"/>
                  </a:cxn>
                  <a:cxn ang="0">
                    <a:pos x="84" y="174"/>
                  </a:cxn>
                </a:cxnLst>
                <a:rect l="0" t="0" r="r" b="b"/>
                <a:pathLst>
                  <a:path w="270" h="276">
                    <a:moveTo>
                      <a:pt x="107" y="104"/>
                    </a:moveTo>
                    <a:lnTo>
                      <a:pt x="107" y="104"/>
                    </a:lnTo>
                    <a:lnTo>
                      <a:pt x="107" y="102"/>
                    </a:lnTo>
                    <a:lnTo>
                      <a:pt x="34" y="71"/>
                    </a:lnTo>
                    <a:lnTo>
                      <a:pt x="31" y="79"/>
                    </a:lnTo>
                    <a:lnTo>
                      <a:pt x="28" y="87"/>
                    </a:lnTo>
                    <a:lnTo>
                      <a:pt x="26" y="96"/>
                    </a:lnTo>
                    <a:lnTo>
                      <a:pt x="24" y="104"/>
                    </a:lnTo>
                    <a:lnTo>
                      <a:pt x="26" y="112"/>
                    </a:lnTo>
                    <a:lnTo>
                      <a:pt x="28" y="121"/>
                    </a:lnTo>
                    <a:lnTo>
                      <a:pt x="31" y="129"/>
                    </a:lnTo>
                    <a:lnTo>
                      <a:pt x="34" y="137"/>
                    </a:lnTo>
                    <a:lnTo>
                      <a:pt x="107" y="106"/>
                    </a:lnTo>
                    <a:lnTo>
                      <a:pt x="107" y="106"/>
                    </a:lnTo>
                    <a:lnTo>
                      <a:pt x="107" y="104"/>
                    </a:lnTo>
                    <a:close/>
                    <a:moveTo>
                      <a:pt x="119" y="276"/>
                    </a:moveTo>
                    <a:lnTo>
                      <a:pt x="119" y="208"/>
                    </a:lnTo>
                    <a:lnTo>
                      <a:pt x="107" y="207"/>
                    </a:lnTo>
                    <a:lnTo>
                      <a:pt x="96" y="205"/>
                    </a:lnTo>
                    <a:lnTo>
                      <a:pt x="86" y="203"/>
                    </a:lnTo>
                    <a:lnTo>
                      <a:pt x="76" y="200"/>
                    </a:lnTo>
                    <a:lnTo>
                      <a:pt x="58" y="190"/>
                    </a:lnTo>
                    <a:lnTo>
                      <a:pt x="39" y="180"/>
                    </a:lnTo>
                    <a:lnTo>
                      <a:pt x="31" y="172"/>
                    </a:lnTo>
                    <a:lnTo>
                      <a:pt x="23" y="164"/>
                    </a:lnTo>
                    <a:lnTo>
                      <a:pt x="16" y="155"/>
                    </a:lnTo>
                    <a:lnTo>
                      <a:pt x="10" y="145"/>
                    </a:lnTo>
                    <a:lnTo>
                      <a:pt x="6" y="135"/>
                    </a:lnTo>
                    <a:lnTo>
                      <a:pt x="3" y="126"/>
                    </a:lnTo>
                    <a:lnTo>
                      <a:pt x="0" y="116"/>
                    </a:lnTo>
                    <a:lnTo>
                      <a:pt x="0" y="104"/>
                    </a:lnTo>
                    <a:lnTo>
                      <a:pt x="0" y="94"/>
                    </a:lnTo>
                    <a:lnTo>
                      <a:pt x="3" y="82"/>
                    </a:lnTo>
                    <a:lnTo>
                      <a:pt x="6" y="73"/>
                    </a:lnTo>
                    <a:lnTo>
                      <a:pt x="10" y="63"/>
                    </a:lnTo>
                    <a:lnTo>
                      <a:pt x="16" y="54"/>
                    </a:lnTo>
                    <a:lnTo>
                      <a:pt x="23" y="44"/>
                    </a:lnTo>
                    <a:lnTo>
                      <a:pt x="31" y="36"/>
                    </a:lnTo>
                    <a:lnTo>
                      <a:pt x="39" y="29"/>
                    </a:lnTo>
                    <a:lnTo>
                      <a:pt x="49" y="23"/>
                    </a:lnTo>
                    <a:lnTo>
                      <a:pt x="59" y="16"/>
                    </a:lnTo>
                    <a:lnTo>
                      <a:pt x="71" y="11"/>
                    </a:lnTo>
                    <a:lnTo>
                      <a:pt x="82" y="8"/>
                    </a:lnTo>
                    <a:lnTo>
                      <a:pt x="94" y="5"/>
                    </a:lnTo>
                    <a:lnTo>
                      <a:pt x="107" y="1"/>
                    </a:lnTo>
                    <a:lnTo>
                      <a:pt x="121" y="0"/>
                    </a:lnTo>
                    <a:lnTo>
                      <a:pt x="134" y="0"/>
                    </a:lnTo>
                    <a:lnTo>
                      <a:pt x="147" y="0"/>
                    </a:lnTo>
                    <a:lnTo>
                      <a:pt x="160" y="1"/>
                    </a:lnTo>
                    <a:lnTo>
                      <a:pt x="174" y="5"/>
                    </a:lnTo>
                    <a:lnTo>
                      <a:pt x="185" y="8"/>
                    </a:lnTo>
                    <a:lnTo>
                      <a:pt x="197" y="11"/>
                    </a:lnTo>
                    <a:lnTo>
                      <a:pt x="208" y="16"/>
                    </a:lnTo>
                    <a:lnTo>
                      <a:pt x="218" y="23"/>
                    </a:lnTo>
                    <a:lnTo>
                      <a:pt x="228" y="29"/>
                    </a:lnTo>
                    <a:lnTo>
                      <a:pt x="236" y="36"/>
                    </a:lnTo>
                    <a:lnTo>
                      <a:pt x="245" y="44"/>
                    </a:lnTo>
                    <a:lnTo>
                      <a:pt x="251" y="54"/>
                    </a:lnTo>
                    <a:lnTo>
                      <a:pt x="258" y="63"/>
                    </a:lnTo>
                    <a:lnTo>
                      <a:pt x="263" y="73"/>
                    </a:lnTo>
                    <a:lnTo>
                      <a:pt x="266" y="82"/>
                    </a:lnTo>
                    <a:lnTo>
                      <a:pt x="268" y="94"/>
                    </a:lnTo>
                    <a:lnTo>
                      <a:pt x="270" y="104"/>
                    </a:lnTo>
                    <a:lnTo>
                      <a:pt x="268" y="116"/>
                    </a:lnTo>
                    <a:lnTo>
                      <a:pt x="266" y="126"/>
                    </a:lnTo>
                    <a:lnTo>
                      <a:pt x="263" y="135"/>
                    </a:lnTo>
                    <a:lnTo>
                      <a:pt x="258" y="145"/>
                    </a:lnTo>
                    <a:lnTo>
                      <a:pt x="251" y="155"/>
                    </a:lnTo>
                    <a:lnTo>
                      <a:pt x="245" y="164"/>
                    </a:lnTo>
                    <a:lnTo>
                      <a:pt x="236" y="172"/>
                    </a:lnTo>
                    <a:lnTo>
                      <a:pt x="228" y="180"/>
                    </a:lnTo>
                    <a:lnTo>
                      <a:pt x="212" y="190"/>
                    </a:lnTo>
                    <a:lnTo>
                      <a:pt x="192" y="200"/>
                    </a:lnTo>
                    <a:lnTo>
                      <a:pt x="183" y="203"/>
                    </a:lnTo>
                    <a:lnTo>
                      <a:pt x="172" y="205"/>
                    </a:lnTo>
                    <a:lnTo>
                      <a:pt x="160" y="207"/>
                    </a:lnTo>
                    <a:lnTo>
                      <a:pt x="149" y="208"/>
                    </a:lnTo>
                    <a:lnTo>
                      <a:pt x="149" y="270"/>
                    </a:lnTo>
                    <a:lnTo>
                      <a:pt x="119" y="276"/>
                    </a:lnTo>
                    <a:close/>
                    <a:moveTo>
                      <a:pt x="48" y="56"/>
                    </a:moveTo>
                    <a:lnTo>
                      <a:pt x="119" y="87"/>
                    </a:lnTo>
                    <a:lnTo>
                      <a:pt x="122" y="86"/>
                    </a:lnTo>
                    <a:lnTo>
                      <a:pt x="124" y="86"/>
                    </a:lnTo>
                    <a:lnTo>
                      <a:pt x="124" y="26"/>
                    </a:lnTo>
                    <a:lnTo>
                      <a:pt x="106" y="28"/>
                    </a:lnTo>
                    <a:lnTo>
                      <a:pt x="87" y="33"/>
                    </a:lnTo>
                    <a:lnTo>
                      <a:pt x="71" y="41"/>
                    </a:lnTo>
                    <a:lnTo>
                      <a:pt x="56" y="49"/>
                    </a:lnTo>
                    <a:lnTo>
                      <a:pt x="51" y="53"/>
                    </a:lnTo>
                    <a:lnTo>
                      <a:pt x="48" y="56"/>
                    </a:lnTo>
                    <a:close/>
                    <a:moveTo>
                      <a:pt x="144" y="26"/>
                    </a:moveTo>
                    <a:lnTo>
                      <a:pt x="144" y="86"/>
                    </a:lnTo>
                    <a:lnTo>
                      <a:pt x="147" y="86"/>
                    </a:lnTo>
                    <a:lnTo>
                      <a:pt x="149" y="87"/>
                    </a:lnTo>
                    <a:lnTo>
                      <a:pt x="220" y="56"/>
                    </a:lnTo>
                    <a:lnTo>
                      <a:pt x="217" y="53"/>
                    </a:lnTo>
                    <a:lnTo>
                      <a:pt x="213" y="49"/>
                    </a:lnTo>
                    <a:lnTo>
                      <a:pt x="198" y="41"/>
                    </a:lnTo>
                    <a:lnTo>
                      <a:pt x="182" y="33"/>
                    </a:lnTo>
                    <a:lnTo>
                      <a:pt x="164" y="28"/>
                    </a:lnTo>
                    <a:lnTo>
                      <a:pt x="144" y="26"/>
                    </a:lnTo>
                    <a:close/>
                    <a:moveTo>
                      <a:pt x="233" y="71"/>
                    </a:moveTo>
                    <a:lnTo>
                      <a:pt x="162" y="102"/>
                    </a:lnTo>
                    <a:lnTo>
                      <a:pt x="162" y="104"/>
                    </a:lnTo>
                    <a:lnTo>
                      <a:pt x="162" y="104"/>
                    </a:lnTo>
                    <a:lnTo>
                      <a:pt x="162" y="106"/>
                    </a:lnTo>
                    <a:lnTo>
                      <a:pt x="162" y="106"/>
                    </a:lnTo>
                    <a:lnTo>
                      <a:pt x="233" y="137"/>
                    </a:lnTo>
                    <a:lnTo>
                      <a:pt x="238" y="129"/>
                    </a:lnTo>
                    <a:lnTo>
                      <a:pt x="241" y="121"/>
                    </a:lnTo>
                    <a:lnTo>
                      <a:pt x="243" y="112"/>
                    </a:lnTo>
                    <a:lnTo>
                      <a:pt x="243" y="104"/>
                    </a:lnTo>
                    <a:lnTo>
                      <a:pt x="243" y="96"/>
                    </a:lnTo>
                    <a:lnTo>
                      <a:pt x="241" y="87"/>
                    </a:lnTo>
                    <a:lnTo>
                      <a:pt x="238" y="79"/>
                    </a:lnTo>
                    <a:lnTo>
                      <a:pt x="233" y="71"/>
                    </a:lnTo>
                    <a:close/>
                    <a:moveTo>
                      <a:pt x="220" y="152"/>
                    </a:moveTo>
                    <a:lnTo>
                      <a:pt x="149" y="121"/>
                    </a:lnTo>
                    <a:lnTo>
                      <a:pt x="149" y="182"/>
                    </a:lnTo>
                    <a:lnTo>
                      <a:pt x="167" y="180"/>
                    </a:lnTo>
                    <a:lnTo>
                      <a:pt x="183" y="175"/>
                    </a:lnTo>
                    <a:lnTo>
                      <a:pt x="198" y="169"/>
                    </a:lnTo>
                    <a:lnTo>
                      <a:pt x="213" y="159"/>
                    </a:lnTo>
                    <a:lnTo>
                      <a:pt x="217" y="155"/>
                    </a:lnTo>
                    <a:lnTo>
                      <a:pt x="220" y="152"/>
                    </a:lnTo>
                    <a:close/>
                    <a:moveTo>
                      <a:pt x="119" y="182"/>
                    </a:moveTo>
                    <a:lnTo>
                      <a:pt x="119" y="121"/>
                    </a:lnTo>
                    <a:lnTo>
                      <a:pt x="48" y="152"/>
                    </a:lnTo>
                    <a:lnTo>
                      <a:pt x="51" y="155"/>
                    </a:lnTo>
                    <a:lnTo>
                      <a:pt x="56" y="159"/>
                    </a:lnTo>
                    <a:lnTo>
                      <a:pt x="69" y="169"/>
                    </a:lnTo>
                    <a:lnTo>
                      <a:pt x="84" y="174"/>
                    </a:lnTo>
                    <a:lnTo>
                      <a:pt x="101" y="179"/>
                    </a:lnTo>
                    <a:lnTo>
                      <a:pt x="119" y="182"/>
                    </a:lnTo>
                    <a:close/>
                  </a:path>
                </a:pathLst>
              </a:custGeom>
              <a:grp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91" name="Freeform 41"/>
              <p:cNvSpPr>
                <a:spLocks/>
              </p:cNvSpPr>
              <p:nvPr/>
            </p:nvSpPr>
            <p:spPr bwMode="auto">
              <a:xfrm>
                <a:off x="5973612" y="3730502"/>
                <a:ext cx="336550" cy="441325"/>
              </a:xfrm>
              <a:custGeom>
                <a:avLst/>
                <a:gdLst/>
                <a:ahLst/>
                <a:cxnLst>
                  <a:cxn ang="0">
                    <a:pos x="212" y="45"/>
                  </a:cxn>
                  <a:cxn ang="0">
                    <a:pos x="212" y="239"/>
                  </a:cxn>
                  <a:cxn ang="0">
                    <a:pos x="202" y="248"/>
                  </a:cxn>
                  <a:cxn ang="0">
                    <a:pos x="190" y="257"/>
                  </a:cxn>
                  <a:cxn ang="0">
                    <a:pos x="177" y="263"/>
                  </a:cxn>
                  <a:cxn ang="0">
                    <a:pos x="164" y="270"/>
                  </a:cxn>
                  <a:cxn ang="0">
                    <a:pos x="150" y="273"/>
                  </a:cxn>
                  <a:cxn ang="0">
                    <a:pos x="136" y="277"/>
                  </a:cxn>
                  <a:cxn ang="0">
                    <a:pos x="121" y="278"/>
                  </a:cxn>
                  <a:cxn ang="0">
                    <a:pos x="106" y="278"/>
                  </a:cxn>
                  <a:cxn ang="0">
                    <a:pos x="89" y="278"/>
                  </a:cxn>
                  <a:cxn ang="0">
                    <a:pos x="74" y="275"/>
                  </a:cxn>
                  <a:cxn ang="0">
                    <a:pos x="59" y="272"/>
                  </a:cxn>
                  <a:cxn ang="0">
                    <a:pos x="46" y="267"/>
                  </a:cxn>
                  <a:cxn ang="0">
                    <a:pos x="33" y="262"/>
                  </a:cxn>
                  <a:cxn ang="0">
                    <a:pos x="21" y="255"/>
                  </a:cxn>
                  <a:cxn ang="0">
                    <a:pos x="10" y="247"/>
                  </a:cxn>
                  <a:cxn ang="0">
                    <a:pos x="0" y="239"/>
                  </a:cxn>
                  <a:cxn ang="0">
                    <a:pos x="0" y="45"/>
                  </a:cxn>
                  <a:cxn ang="0">
                    <a:pos x="11" y="33"/>
                  </a:cxn>
                  <a:cxn ang="0">
                    <a:pos x="23" y="25"/>
                  </a:cxn>
                  <a:cxn ang="0">
                    <a:pos x="35" y="16"/>
                  </a:cxn>
                  <a:cxn ang="0">
                    <a:pos x="48" y="10"/>
                  </a:cxn>
                  <a:cxn ang="0">
                    <a:pos x="63" y="7"/>
                  </a:cxn>
                  <a:cxn ang="0">
                    <a:pos x="76" y="3"/>
                  </a:cxn>
                  <a:cxn ang="0">
                    <a:pos x="91" y="0"/>
                  </a:cxn>
                  <a:cxn ang="0">
                    <a:pos x="106" y="0"/>
                  </a:cxn>
                  <a:cxn ang="0">
                    <a:pos x="121" y="2"/>
                  </a:cxn>
                  <a:cxn ang="0">
                    <a:pos x="136" y="3"/>
                  </a:cxn>
                  <a:cxn ang="0">
                    <a:pos x="149" y="7"/>
                  </a:cxn>
                  <a:cxn ang="0">
                    <a:pos x="164" y="11"/>
                  </a:cxn>
                  <a:cxn ang="0">
                    <a:pos x="177" y="18"/>
                  </a:cxn>
                  <a:cxn ang="0">
                    <a:pos x="189" y="25"/>
                  </a:cxn>
                  <a:cxn ang="0">
                    <a:pos x="200" y="35"/>
                  </a:cxn>
                  <a:cxn ang="0">
                    <a:pos x="212" y="45"/>
                  </a:cxn>
                </a:cxnLst>
                <a:rect l="0" t="0" r="r" b="b"/>
                <a:pathLst>
                  <a:path w="212" h="278">
                    <a:moveTo>
                      <a:pt x="212" y="45"/>
                    </a:moveTo>
                    <a:lnTo>
                      <a:pt x="212" y="239"/>
                    </a:lnTo>
                    <a:lnTo>
                      <a:pt x="202" y="248"/>
                    </a:lnTo>
                    <a:lnTo>
                      <a:pt x="190" y="257"/>
                    </a:lnTo>
                    <a:lnTo>
                      <a:pt x="177" y="263"/>
                    </a:lnTo>
                    <a:lnTo>
                      <a:pt x="164" y="270"/>
                    </a:lnTo>
                    <a:lnTo>
                      <a:pt x="150" y="273"/>
                    </a:lnTo>
                    <a:lnTo>
                      <a:pt x="136" y="277"/>
                    </a:lnTo>
                    <a:lnTo>
                      <a:pt x="121" y="278"/>
                    </a:lnTo>
                    <a:lnTo>
                      <a:pt x="106" y="278"/>
                    </a:lnTo>
                    <a:lnTo>
                      <a:pt x="89" y="278"/>
                    </a:lnTo>
                    <a:lnTo>
                      <a:pt x="74" y="275"/>
                    </a:lnTo>
                    <a:lnTo>
                      <a:pt x="59" y="272"/>
                    </a:lnTo>
                    <a:lnTo>
                      <a:pt x="46" y="267"/>
                    </a:lnTo>
                    <a:lnTo>
                      <a:pt x="33" y="262"/>
                    </a:lnTo>
                    <a:lnTo>
                      <a:pt x="21" y="255"/>
                    </a:lnTo>
                    <a:lnTo>
                      <a:pt x="10" y="247"/>
                    </a:lnTo>
                    <a:lnTo>
                      <a:pt x="0" y="239"/>
                    </a:lnTo>
                    <a:lnTo>
                      <a:pt x="0" y="45"/>
                    </a:lnTo>
                    <a:lnTo>
                      <a:pt x="11" y="33"/>
                    </a:lnTo>
                    <a:lnTo>
                      <a:pt x="23" y="25"/>
                    </a:lnTo>
                    <a:lnTo>
                      <a:pt x="35" y="16"/>
                    </a:lnTo>
                    <a:lnTo>
                      <a:pt x="48" y="10"/>
                    </a:lnTo>
                    <a:lnTo>
                      <a:pt x="63" y="7"/>
                    </a:lnTo>
                    <a:lnTo>
                      <a:pt x="76" y="3"/>
                    </a:lnTo>
                    <a:lnTo>
                      <a:pt x="91" y="0"/>
                    </a:lnTo>
                    <a:lnTo>
                      <a:pt x="106" y="0"/>
                    </a:lnTo>
                    <a:lnTo>
                      <a:pt x="121" y="2"/>
                    </a:lnTo>
                    <a:lnTo>
                      <a:pt x="136" y="3"/>
                    </a:lnTo>
                    <a:lnTo>
                      <a:pt x="149" y="7"/>
                    </a:lnTo>
                    <a:lnTo>
                      <a:pt x="164" y="11"/>
                    </a:lnTo>
                    <a:lnTo>
                      <a:pt x="177" y="18"/>
                    </a:lnTo>
                    <a:lnTo>
                      <a:pt x="189" y="25"/>
                    </a:lnTo>
                    <a:lnTo>
                      <a:pt x="200" y="35"/>
                    </a:lnTo>
                    <a:lnTo>
                      <a:pt x="212" y="45"/>
                    </a:lnTo>
                    <a:close/>
                  </a:path>
                </a:pathLst>
              </a:custGeom>
              <a:grp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92" name="Rectangle 42"/>
              <p:cNvSpPr>
                <a:spLocks noChangeArrowheads="1"/>
              </p:cNvSpPr>
              <p:nvPr/>
            </p:nvSpPr>
            <p:spPr bwMode="auto">
              <a:xfrm>
                <a:off x="5861886" y="3729617"/>
                <a:ext cx="73025" cy="484188"/>
              </a:xfrm>
              <a:prstGeom prst="rect">
                <a:avLst/>
              </a:prstGeom>
              <a:grpFill/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93" name="Rectangle 43"/>
              <p:cNvSpPr>
                <a:spLocks noChangeArrowheads="1"/>
              </p:cNvSpPr>
              <p:nvPr/>
            </p:nvSpPr>
            <p:spPr bwMode="auto">
              <a:xfrm>
                <a:off x="6355915" y="3721028"/>
                <a:ext cx="76200" cy="484189"/>
              </a:xfrm>
              <a:prstGeom prst="rect">
                <a:avLst/>
              </a:prstGeom>
              <a:grpFill/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  <p:sp>
          <p:nvSpPr>
            <p:cNvPr id="83" name="Rectangle 44"/>
            <p:cNvSpPr>
              <a:spLocks noChangeArrowheads="1"/>
            </p:cNvSpPr>
            <p:nvPr/>
          </p:nvSpPr>
          <p:spPr bwMode="auto">
            <a:xfrm>
              <a:off x="3772598" y="2951621"/>
              <a:ext cx="828000" cy="36000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grpSp>
          <p:nvGrpSpPr>
            <p:cNvPr id="84" name="Group 15"/>
            <p:cNvGrpSpPr/>
            <p:nvPr/>
          </p:nvGrpSpPr>
          <p:grpSpPr>
            <a:xfrm>
              <a:off x="4589861" y="2718378"/>
              <a:ext cx="380186" cy="331983"/>
              <a:chOff x="4547440" y="3305448"/>
              <a:chExt cx="582917" cy="893292"/>
            </a:xfrm>
            <a:solidFill>
              <a:srgbClr val="FFC000"/>
            </a:solidFill>
          </p:grpSpPr>
          <p:sp>
            <p:nvSpPr>
              <p:cNvPr id="86" name="Freeform 40"/>
              <p:cNvSpPr>
                <a:spLocks noEditPoints="1"/>
              </p:cNvSpPr>
              <p:nvPr/>
            </p:nvSpPr>
            <p:spPr bwMode="auto">
              <a:xfrm>
                <a:off x="4629348" y="3305448"/>
                <a:ext cx="428625" cy="438150"/>
              </a:xfrm>
              <a:custGeom>
                <a:avLst/>
                <a:gdLst/>
                <a:ahLst/>
                <a:cxnLst>
                  <a:cxn ang="0">
                    <a:pos x="107" y="102"/>
                  </a:cxn>
                  <a:cxn ang="0">
                    <a:pos x="28" y="87"/>
                  </a:cxn>
                  <a:cxn ang="0">
                    <a:pos x="26" y="112"/>
                  </a:cxn>
                  <a:cxn ang="0">
                    <a:pos x="34" y="137"/>
                  </a:cxn>
                  <a:cxn ang="0">
                    <a:pos x="107" y="104"/>
                  </a:cxn>
                  <a:cxn ang="0">
                    <a:pos x="107" y="207"/>
                  </a:cxn>
                  <a:cxn ang="0">
                    <a:pos x="76" y="200"/>
                  </a:cxn>
                  <a:cxn ang="0">
                    <a:pos x="31" y="172"/>
                  </a:cxn>
                  <a:cxn ang="0">
                    <a:pos x="10" y="145"/>
                  </a:cxn>
                  <a:cxn ang="0">
                    <a:pos x="0" y="116"/>
                  </a:cxn>
                  <a:cxn ang="0">
                    <a:pos x="3" y="82"/>
                  </a:cxn>
                  <a:cxn ang="0">
                    <a:pos x="16" y="54"/>
                  </a:cxn>
                  <a:cxn ang="0">
                    <a:pos x="39" y="29"/>
                  </a:cxn>
                  <a:cxn ang="0">
                    <a:pos x="71" y="11"/>
                  </a:cxn>
                  <a:cxn ang="0">
                    <a:pos x="107" y="1"/>
                  </a:cxn>
                  <a:cxn ang="0">
                    <a:pos x="147" y="0"/>
                  </a:cxn>
                  <a:cxn ang="0">
                    <a:pos x="185" y="8"/>
                  </a:cxn>
                  <a:cxn ang="0">
                    <a:pos x="218" y="23"/>
                  </a:cxn>
                  <a:cxn ang="0">
                    <a:pos x="245" y="44"/>
                  </a:cxn>
                  <a:cxn ang="0">
                    <a:pos x="263" y="73"/>
                  </a:cxn>
                  <a:cxn ang="0">
                    <a:pos x="270" y="104"/>
                  </a:cxn>
                  <a:cxn ang="0">
                    <a:pos x="263" y="135"/>
                  </a:cxn>
                  <a:cxn ang="0">
                    <a:pos x="245" y="164"/>
                  </a:cxn>
                  <a:cxn ang="0">
                    <a:pos x="212" y="190"/>
                  </a:cxn>
                  <a:cxn ang="0">
                    <a:pos x="172" y="205"/>
                  </a:cxn>
                  <a:cxn ang="0">
                    <a:pos x="149" y="270"/>
                  </a:cxn>
                  <a:cxn ang="0">
                    <a:pos x="119" y="87"/>
                  </a:cxn>
                  <a:cxn ang="0">
                    <a:pos x="124" y="26"/>
                  </a:cxn>
                  <a:cxn ang="0">
                    <a:pos x="71" y="41"/>
                  </a:cxn>
                  <a:cxn ang="0">
                    <a:pos x="48" y="56"/>
                  </a:cxn>
                  <a:cxn ang="0">
                    <a:pos x="147" y="86"/>
                  </a:cxn>
                  <a:cxn ang="0">
                    <a:pos x="217" y="53"/>
                  </a:cxn>
                  <a:cxn ang="0">
                    <a:pos x="182" y="33"/>
                  </a:cxn>
                  <a:cxn ang="0">
                    <a:pos x="233" y="71"/>
                  </a:cxn>
                  <a:cxn ang="0">
                    <a:pos x="162" y="104"/>
                  </a:cxn>
                  <a:cxn ang="0">
                    <a:pos x="233" y="137"/>
                  </a:cxn>
                  <a:cxn ang="0">
                    <a:pos x="243" y="112"/>
                  </a:cxn>
                  <a:cxn ang="0">
                    <a:pos x="241" y="87"/>
                  </a:cxn>
                  <a:cxn ang="0">
                    <a:pos x="220" y="152"/>
                  </a:cxn>
                  <a:cxn ang="0">
                    <a:pos x="167" y="180"/>
                  </a:cxn>
                  <a:cxn ang="0">
                    <a:pos x="213" y="159"/>
                  </a:cxn>
                  <a:cxn ang="0">
                    <a:pos x="119" y="182"/>
                  </a:cxn>
                  <a:cxn ang="0">
                    <a:pos x="51" y="155"/>
                  </a:cxn>
                  <a:cxn ang="0">
                    <a:pos x="84" y="174"/>
                  </a:cxn>
                </a:cxnLst>
                <a:rect l="0" t="0" r="r" b="b"/>
                <a:pathLst>
                  <a:path w="270" h="276">
                    <a:moveTo>
                      <a:pt x="107" y="104"/>
                    </a:moveTo>
                    <a:lnTo>
                      <a:pt x="107" y="104"/>
                    </a:lnTo>
                    <a:lnTo>
                      <a:pt x="107" y="102"/>
                    </a:lnTo>
                    <a:lnTo>
                      <a:pt x="34" y="71"/>
                    </a:lnTo>
                    <a:lnTo>
                      <a:pt x="31" y="79"/>
                    </a:lnTo>
                    <a:lnTo>
                      <a:pt x="28" y="87"/>
                    </a:lnTo>
                    <a:lnTo>
                      <a:pt x="26" y="96"/>
                    </a:lnTo>
                    <a:lnTo>
                      <a:pt x="24" y="104"/>
                    </a:lnTo>
                    <a:lnTo>
                      <a:pt x="26" y="112"/>
                    </a:lnTo>
                    <a:lnTo>
                      <a:pt x="28" y="121"/>
                    </a:lnTo>
                    <a:lnTo>
                      <a:pt x="31" y="129"/>
                    </a:lnTo>
                    <a:lnTo>
                      <a:pt x="34" y="137"/>
                    </a:lnTo>
                    <a:lnTo>
                      <a:pt x="107" y="106"/>
                    </a:lnTo>
                    <a:lnTo>
                      <a:pt x="107" y="106"/>
                    </a:lnTo>
                    <a:lnTo>
                      <a:pt x="107" y="104"/>
                    </a:lnTo>
                    <a:close/>
                    <a:moveTo>
                      <a:pt x="119" y="276"/>
                    </a:moveTo>
                    <a:lnTo>
                      <a:pt x="119" y="208"/>
                    </a:lnTo>
                    <a:lnTo>
                      <a:pt x="107" y="207"/>
                    </a:lnTo>
                    <a:lnTo>
                      <a:pt x="96" y="205"/>
                    </a:lnTo>
                    <a:lnTo>
                      <a:pt x="86" y="203"/>
                    </a:lnTo>
                    <a:lnTo>
                      <a:pt x="76" y="200"/>
                    </a:lnTo>
                    <a:lnTo>
                      <a:pt x="58" y="190"/>
                    </a:lnTo>
                    <a:lnTo>
                      <a:pt x="39" y="180"/>
                    </a:lnTo>
                    <a:lnTo>
                      <a:pt x="31" y="172"/>
                    </a:lnTo>
                    <a:lnTo>
                      <a:pt x="23" y="164"/>
                    </a:lnTo>
                    <a:lnTo>
                      <a:pt x="16" y="155"/>
                    </a:lnTo>
                    <a:lnTo>
                      <a:pt x="10" y="145"/>
                    </a:lnTo>
                    <a:lnTo>
                      <a:pt x="6" y="135"/>
                    </a:lnTo>
                    <a:lnTo>
                      <a:pt x="3" y="126"/>
                    </a:lnTo>
                    <a:lnTo>
                      <a:pt x="0" y="116"/>
                    </a:lnTo>
                    <a:lnTo>
                      <a:pt x="0" y="104"/>
                    </a:lnTo>
                    <a:lnTo>
                      <a:pt x="0" y="94"/>
                    </a:lnTo>
                    <a:lnTo>
                      <a:pt x="3" y="82"/>
                    </a:lnTo>
                    <a:lnTo>
                      <a:pt x="6" y="73"/>
                    </a:lnTo>
                    <a:lnTo>
                      <a:pt x="10" y="63"/>
                    </a:lnTo>
                    <a:lnTo>
                      <a:pt x="16" y="54"/>
                    </a:lnTo>
                    <a:lnTo>
                      <a:pt x="23" y="44"/>
                    </a:lnTo>
                    <a:lnTo>
                      <a:pt x="31" y="36"/>
                    </a:lnTo>
                    <a:lnTo>
                      <a:pt x="39" y="29"/>
                    </a:lnTo>
                    <a:lnTo>
                      <a:pt x="49" y="23"/>
                    </a:lnTo>
                    <a:lnTo>
                      <a:pt x="59" y="16"/>
                    </a:lnTo>
                    <a:lnTo>
                      <a:pt x="71" y="11"/>
                    </a:lnTo>
                    <a:lnTo>
                      <a:pt x="82" y="8"/>
                    </a:lnTo>
                    <a:lnTo>
                      <a:pt x="94" y="5"/>
                    </a:lnTo>
                    <a:lnTo>
                      <a:pt x="107" y="1"/>
                    </a:lnTo>
                    <a:lnTo>
                      <a:pt x="121" y="0"/>
                    </a:lnTo>
                    <a:lnTo>
                      <a:pt x="134" y="0"/>
                    </a:lnTo>
                    <a:lnTo>
                      <a:pt x="147" y="0"/>
                    </a:lnTo>
                    <a:lnTo>
                      <a:pt x="160" y="1"/>
                    </a:lnTo>
                    <a:lnTo>
                      <a:pt x="174" y="5"/>
                    </a:lnTo>
                    <a:lnTo>
                      <a:pt x="185" y="8"/>
                    </a:lnTo>
                    <a:lnTo>
                      <a:pt x="197" y="11"/>
                    </a:lnTo>
                    <a:lnTo>
                      <a:pt x="208" y="16"/>
                    </a:lnTo>
                    <a:lnTo>
                      <a:pt x="218" y="23"/>
                    </a:lnTo>
                    <a:lnTo>
                      <a:pt x="228" y="29"/>
                    </a:lnTo>
                    <a:lnTo>
                      <a:pt x="236" y="36"/>
                    </a:lnTo>
                    <a:lnTo>
                      <a:pt x="245" y="44"/>
                    </a:lnTo>
                    <a:lnTo>
                      <a:pt x="251" y="54"/>
                    </a:lnTo>
                    <a:lnTo>
                      <a:pt x="258" y="63"/>
                    </a:lnTo>
                    <a:lnTo>
                      <a:pt x="263" y="73"/>
                    </a:lnTo>
                    <a:lnTo>
                      <a:pt x="266" y="82"/>
                    </a:lnTo>
                    <a:lnTo>
                      <a:pt x="268" y="94"/>
                    </a:lnTo>
                    <a:lnTo>
                      <a:pt x="270" y="104"/>
                    </a:lnTo>
                    <a:lnTo>
                      <a:pt x="268" y="116"/>
                    </a:lnTo>
                    <a:lnTo>
                      <a:pt x="266" y="126"/>
                    </a:lnTo>
                    <a:lnTo>
                      <a:pt x="263" y="135"/>
                    </a:lnTo>
                    <a:lnTo>
                      <a:pt x="258" y="145"/>
                    </a:lnTo>
                    <a:lnTo>
                      <a:pt x="251" y="155"/>
                    </a:lnTo>
                    <a:lnTo>
                      <a:pt x="245" y="164"/>
                    </a:lnTo>
                    <a:lnTo>
                      <a:pt x="236" y="172"/>
                    </a:lnTo>
                    <a:lnTo>
                      <a:pt x="228" y="180"/>
                    </a:lnTo>
                    <a:lnTo>
                      <a:pt x="212" y="190"/>
                    </a:lnTo>
                    <a:lnTo>
                      <a:pt x="192" y="200"/>
                    </a:lnTo>
                    <a:lnTo>
                      <a:pt x="183" y="203"/>
                    </a:lnTo>
                    <a:lnTo>
                      <a:pt x="172" y="205"/>
                    </a:lnTo>
                    <a:lnTo>
                      <a:pt x="160" y="207"/>
                    </a:lnTo>
                    <a:lnTo>
                      <a:pt x="149" y="208"/>
                    </a:lnTo>
                    <a:lnTo>
                      <a:pt x="149" y="270"/>
                    </a:lnTo>
                    <a:lnTo>
                      <a:pt x="119" y="276"/>
                    </a:lnTo>
                    <a:close/>
                    <a:moveTo>
                      <a:pt x="48" y="56"/>
                    </a:moveTo>
                    <a:lnTo>
                      <a:pt x="119" y="87"/>
                    </a:lnTo>
                    <a:lnTo>
                      <a:pt x="122" y="86"/>
                    </a:lnTo>
                    <a:lnTo>
                      <a:pt x="124" y="86"/>
                    </a:lnTo>
                    <a:lnTo>
                      <a:pt x="124" y="26"/>
                    </a:lnTo>
                    <a:lnTo>
                      <a:pt x="106" y="28"/>
                    </a:lnTo>
                    <a:lnTo>
                      <a:pt x="87" y="33"/>
                    </a:lnTo>
                    <a:lnTo>
                      <a:pt x="71" y="41"/>
                    </a:lnTo>
                    <a:lnTo>
                      <a:pt x="56" y="49"/>
                    </a:lnTo>
                    <a:lnTo>
                      <a:pt x="51" y="53"/>
                    </a:lnTo>
                    <a:lnTo>
                      <a:pt x="48" y="56"/>
                    </a:lnTo>
                    <a:close/>
                    <a:moveTo>
                      <a:pt x="144" y="26"/>
                    </a:moveTo>
                    <a:lnTo>
                      <a:pt x="144" y="86"/>
                    </a:lnTo>
                    <a:lnTo>
                      <a:pt x="147" y="86"/>
                    </a:lnTo>
                    <a:lnTo>
                      <a:pt x="149" y="87"/>
                    </a:lnTo>
                    <a:lnTo>
                      <a:pt x="220" y="56"/>
                    </a:lnTo>
                    <a:lnTo>
                      <a:pt x="217" y="53"/>
                    </a:lnTo>
                    <a:lnTo>
                      <a:pt x="213" y="49"/>
                    </a:lnTo>
                    <a:lnTo>
                      <a:pt x="198" y="41"/>
                    </a:lnTo>
                    <a:lnTo>
                      <a:pt x="182" y="33"/>
                    </a:lnTo>
                    <a:lnTo>
                      <a:pt x="164" y="28"/>
                    </a:lnTo>
                    <a:lnTo>
                      <a:pt x="144" y="26"/>
                    </a:lnTo>
                    <a:close/>
                    <a:moveTo>
                      <a:pt x="233" y="71"/>
                    </a:moveTo>
                    <a:lnTo>
                      <a:pt x="162" y="102"/>
                    </a:lnTo>
                    <a:lnTo>
                      <a:pt x="162" y="104"/>
                    </a:lnTo>
                    <a:lnTo>
                      <a:pt x="162" y="104"/>
                    </a:lnTo>
                    <a:lnTo>
                      <a:pt x="162" y="106"/>
                    </a:lnTo>
                    <a:lnTo>
                      <a:pt x="162" y="106"/>
                    </a:lnTo>
                    <a:lnTo>
                      <a:pt x="233" y="137"/>
                    </a:lnTo>
                    <a:lnTo>
                      <a:pt x="238" y="129"/>
                    </a:lnTo>
                    <a:lnTo>
                      <a:pt x="241" y="121"/>
                    </a:lnTo>
                    <a:lnTo>
                      <a:pt x="243" y="112"/>
                    </a:lnTo>
                    <a:lnTo>
                      <a:pt x="243" y="104"/>
                    </a:lnTo>
                    <a:lnTo>
                      <a:pt x="243" y="96"/>
                    </a:lnTo>
                    <a:lnTo>
                      <a:pt x="241" y="87"/>
                    </a:lnTo>
                    <a:lnTo>
                      <a:pt x="238" y="79"/>
                    </a:lnTo>
                    <a:lnTo>
                      <a:pt x="233" y="71"/>
                    </a:lnTo>
                    <a:close/>
                    <a:moveTo>
                      <a:pt x="220" y="152"/>
                    </a:moveTo>
                    <a:lnTo>
                      <a:pt x="149" y="121"/>
                    </a:lnTo>
                    <a:lnTo>
                      <a:pt x="149" y="182"/>
                    </a:lnTo>
                    <a:lnTo>
                      <a:pt x="167" y="180"/>
                    </a:lnTo>
                    <a:lnTo>
                      <a:pt x="183" y="175"/>
                    </a:lnTo>
                    <a:lnTo>
                      <a:pt x="198" y="169"/>
                    </a:lnTo>
                    <a:lnTo>
                      <a:pt x="213" y="159"/>
                    </a:lnTo>
                    <a:lnTo>
                      <a:pt x="217" y="155"/>
                    </a:lnTo>
                    <a:lnTo>
                      <a:pt x="220" y="152"/>
                    </a:lnTo>
                    <a:close/>
                    <a:moveTo>
                      <a:pt x="119" y="182"/>
                    </a:moveTo>
                    <a:lnTo>
                      <a:pt x="119" y="121"/>
                    </a:lnTo>
                    <a:lnTo>
                      <a:pt x="48" y="152"/>
                    </a:lnTo>
                    <a:lnTo>
                      <a:pt x="51" y="155"/>
                    </a:lnTo>
                    <a:lnTo>
                      <a:pt x="56" y="159"/>
                    </a:lnTo>
                    <a:lnTo>
                      <a:pt x="69" y="169"/>
                    </a:lnTo>
                    <a:lnTo>
                      <a:pt x="84" y="174"/>
                    </a:lnTo>
                    <a:lnTo>
                      <a:pt x="101" y="179"/>
                    </a:lnTo>
                    <a:lnTo>
                      <a:pt x="119" y="182"/>
                    </a:lnTo>
                    <a:close/>
                  </a:path>
                </a:pathLst>
              </a:custGeom>
              <a:grp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87" name="Freeform 41"/>
              <p:cNvSpPr>
                <a:spLocks/>
              </p:cNvSpPr>
              <p:nvPr/>
            </p:nvSpPr>
            <p:spPr bwMode="auto">
              <a:xfrm>
                <a:off x="4673799" y="3720903"/>
                <a:ext cx="336550" cy="441324"/>
              </a:xfrm>
              <a:custGeom>
                <a:avLst/>
                <a:gdLst/>
                <a:ahLst/>
                <a:cxnLst>
                  <a:cxn ang="0">
                    <a:pos x="212" y="45"/>
                  </a:cxn>
                  <a:cxn ang="0">
                    <a:pos x="212" y="239"/>
                  </a:cxn>
                  <a:cxn ang="0">
                    <a:pos x="202" y="248"/>
                  </a:cxn>
                  <a:cxn ang="0">
                    <a:pos x="190" y="257"/>
                  </a:cxn>
                  <a:cxn ang="0">
                    <a:pos x="177" y="263"/>
                  </a:cxn>
                  <a:cxn ang="0">
                    <a:pos x="164" y="270"/>
                  </a:cxn>
                  <a:cxn ang="0">
                    <a:pos x="150" y="273"/>
                  </a:cxn>
                  <a:cxn ang="0">
                    <a:pos x="136" y="277"/>
                  </a:cxn>
                  <a:cxn ang="0">
                    <a:pos x="121" y="278"/>
                  </a:cxn>
                  <a:cxn ang="0">
                    <a:pos x="106" y="278"/>
                  </a:cxn>
                  <a:cxn ang="0">
                    <a:pos x="89" y="278"/>
                  </a:cxn>
                  <a:cxn ang="0">
                    <a:pos x="74" y="275"/>
                  </a:cxn>
                  <a:cxn ang="0">
                    <a:pos x="59" y="272"/>
                  </a:cxn>
                  <a:cxn ang="0">
                    <a:pos x="46" y="267"/>
                  </a:cxn>
                  <a:cxn ang="0">
                    <a:pos x="33" y="262"/>
                  </a:cxn>
                  <a:cxn ang="0">
                    <a:pos x="21" y="255"/>
                  </a:cxn>
                  <a:cxn ang="0">
                    <a:pos x="10" y="247"/>
                  </a:cxn>
                  <a:cxn ang="0">
                    <a:pos x="0" y="239"/>
                  </a:cxn>
                  <a:cxn ang="0">
                    <a:pos x="0" y="45"/>
                  </a:cxn>
                  <a:cxn ang="0">
                    <a:pos x="11" y="33"/>
                  </a:cxn>
                  <a:cxn ang="0">
                    <a:pos x="23" y="25"/>
                  </a:cxn>
                  <a:cxn ang="0">
                    <a:pos x="35" y="16"/>
                  </a:cxn>
                  <a:cxn ang="0">
                    <a:pos x="48" y="10"/>
                  </a:cxn>
                  <a:cxn ang="0">
                    <a:pos x="63" y="7"/>
                  </a:cxn>
                  <a:cxn ang="0">
                    <a:pos x="76" y="3"/>
                  </a:cxn>
                  <a:cxn ang="0">
                    <a:pos x="91" y="0"/>
                  </a:cxn>
                  <a:cxn ang="0">
                    <a:pos x="106" y="0"/>
                  </a:cxn>
                  <a:cxn ang="0">
                    <a:pos x="121" y="2"/>
                  </a:cxn>
                  <a:cxn ang="0">
                    <a:pos x="136" y="3"/>
                  </a:cxn>
                  <a:cxn ang="0">
                    <a:pos x="149" y="7"/>
                  </a:cxn>
                  <a:cxn ang="0">
                    <a:pos x="164" y="11"/>
                  </a:cxn>
                  <a:cxn ang="0">
                    <a:pos x="177" y="18"/>
                  </a:cxn>
                  <a:cxn ang="0">
                    <a:pos x="189" y="25"/>
                  </a:cxn>
                  <a:cxn ang="0">
                    <a:pos x="200" y="35"/>
                  </a:cxn>
                  <a:cxn ang="0">
                    <a:pos x="212" y="45"/>
                  </a:cxn>
                </a:cxnLst>
                <a:rect l="0" t="0" r="r" b="b"/>
                <a:pathLst>
                  <a:path w="212" h="278">
                    <a:moveTo>
                      <a:pt x="212" y="45"/>
                    </a:moveTo>
                    <a:lnTo>
                      <a:pt x="212" y="239"/>
                    </a:lnTo>
                    <a:lnTo>
                      <a:pt x="202" y="248"/>
                    </a:lnTo>
                    <a:lnTo>
                      <a:pt x="190" y="257"/>
                    </a:lnTo>
                    <a:lnTo>
                      <a:pt x="177" y="263"/>
                    </a:lnTo>
                    <a:lnTo>
                      <a:pt x="164" y="270"/>
                    </a:lnTo>
                    <a:lnTo>
                      <a:pt x="150" y="273"/>
                    </a:lnTo>
                    <a:lnTo>
                      <a:pt x="136" y="277"/>
                    </a:lnTo>
                    <a:lnTo>
                      <a:pt x="121" y="278"/>
                    </a:lnTo>
                    <a:lnTo>
                      <a:pt x="106" y="278"/>
                    </a:lnTo>
                    <a:lnTo>
                      <a:pt x="89" y="278"/>
                    </a:lnTo>
                    <a:lnTo>
                      <a:pt x="74" y="275"/>
                    </a:lnTo>
                    <a:lnTo>
                      <a:pt x="59" y="272"/>
                    </a:lnTo>
                    <a:lnTo>
                      <a:pt x="46" y="267"/>
                    </a:lnTo>
                    <a:lnTo>
                      <a:pt x="33" y="262"/>
                    </a:lnTo>
                    <a:lnTo>
                      <a:pt x="21" y="255"/>
                    </a:lnTo>
                    <a:lnTo>
                      <a:pt x="10" y="247"/>
                    </a:lnTo>
                    <a:lnTo>
                      <a:pt x="0" y="239"/>
                    </a:lnTo>
                    <a:lnTo>
                      <a:pt x="0" y="45"/>
                    </a:lnTo>
                    <a:lnTo>
                      <a:pt x="11" y="33"/>
                    </a:lnTo>
                    <a:lnTo>
                      <a:pt x="23" y="25"/>
                    </a:lnTo>
                    <a:lnTo>
                      <a:pt x="35" y="16"/>
                    </a:lnTo>
                    <a:lnTo>
                      <a:pt x="48" y="10"/>
                    </a:lnTo>
                    <a:lnTo>
                      <a:pt x="63" y="7"/>
                    </a:lnTo>
                    <a:lnTo>
                      <a:pt x="76" y="3"/>
                    </a:lnTo>
                    <a:lnTo>
                      <a:pt x="91" y="0"/>
                    </a:lnTo>
                    <a:lnTo>
                      <a:pt x="106" y="0"/>
                    </a:lnTo>
                    <a:lnTo>
                      <a:pt x="121" y="2"/>
                    </a:lnTo>
                    <a:lnTo>
                      <a:pt x="136" y="3"/>
                    </a:lnTo>
                    <a:lnTo>
                      <a:pt x="149" y="7"/>
                    </a:lnTo>
                    <a:lnTo>
                      <a:pt x="164" y="11"/>
                    </a:lnTo>
                    <a:lnTo>
                      <a:pt x="177" y="18"/>
                    </a:lnTo>
                    <a:lnTo>
                      <a:pt x="189" y="25"/>
                    </a:lnTo>
                    <a:lnTo>
                      <a:pt x="200" y="35"/>
                    </a:lnTo>
                    <a:lnTo>
                      <a:pt x="212" y="45"/>
                    </a:lnTo>
                    <a:close/>
                  </a:path>
                </a:pathLst>
              </a:custGeom>
              <a:grpFill/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88" name="Rectangle 42"/>
              <p:cNvSpPr>
                <a:spLocks noChangeArrowheads="1"/>
              </p:cNvSpPr>
              <p:nvPr/>
            </p:nvSpPr>
            <p:spPr bwMode="auto">
              <a:xfrm>
                <a:off x="5057332" y="3704332"/>
                <a:ext cx="73025" cy="484188"/>
              </a:xfrm>
              <a:prstGeom prst="rect">
                <a:avLst/>
              </a:prstGeom>
              <a:grpFill/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89" name="Rectangle 43"/>
              <p:cNvSpPr>
                <a:spLocks noChangeArrowheads="1"/>
              </p:cNvSpPr>
              <p:nvPr/>
            </p:nvSpPr>
            <p:spPr bwMode="auto">
              <a:xfrm>
                <a:off x="4547440" y="3714551"/>
                <a:ext cx="76200" cy="484189"/>
              </a:xfrm>
              <a:prstGeom prst="rect">
                <a:avLst/>
              </a:prstGeom>
              <a:grpFill/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ru-RU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  <p:sp>
          <p:nvSpPr>
            <p:cNvPr id="85" name="Freeform 46"/>
            <p:cNvSpPr>
              <a:spLocks/>
            </p:cNvSpPr>
            <p:nvPr/>
          </p:nvSpPr>
          <p:spPr bwMode="auto">
            <a:xfrm>
              <a:off x="1660849" y="2945842"/>
              <a:ext cx="1740293" cy="55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1" y="0"/>
                </a:cxn>
                <a:cxn ang="0">
                  <a:pos x="701" y="128"/>
                </a:cxn>
                <a:cxn ang="0">
                  <a:pos x="0" y="128"/>
                </a:cxn>
                <a:cxn ang="0">
                  <a:pos x="0" y="96"/>
                </a:cxn>
                <a:cxn ang="0">
                  <a:pos x="0" y="63"/>
                </a:cxn>
                <a:cxn ang="0">
                  <a:pos x="0" y="32"/>
                </a:cxn>
                <a:cxn ang="0">
                  <a:pos x="0" y="0"/>
                </a:cxn>
              </a:cxnLst>
              <a:rect l="0" t="0" r="r" b="b"/>
              <a:pathLst>
                <a:path w="701" h="128">
                  <a:moveTo>
                    <a:pt x="0" y="0"/>
                  </a:moveTo>
                  <a:lnTo>
                    <a:pt x="701" y="0"/>
                  </a:lnTo>
                  <a:lnTo>
                    <a:pt x="701" y="128"/>
                  </a:lnTo>
                  <a:lnTo>
                    <a:pt x="0" y="128"/>
                  </a:lnTo>
                  <a:lnTo>
                    <a:pt x="0" y="96"/>
                  </a:lnTo>
                  <a:lnTo>
                    <a:pt x="0" y="63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2311567" y="3770893"/>
            <a:ext cx="14805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C6E7FC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питьевая вода</a:t>
            </a:r>
            <a:endParaRPr lang="ru-RU" sz="1400" b="1" dirty="0">
              <a:solidFill>
                <a:srgbClr val="C6E7FC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180332" y="3187555"/>
            <a:ext cx="14805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природный газ</a:t>
            </a:r>
            <a:endParaRPr lang="ru-RU" sz="1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6" name="Прямая со стрелкой 95"/>
          <p:cNvCxnSpPr/>
          <p:nvPr/>
        </p:nvCxnSpPr>
        <p:spPr>
          <a:xfrm>
            <a:off x="5191824" y="4167443"/>
            <a:ext cx="2473432" cy="19717"/>
          </a:xfrm>
          <a:prstGeom prst="straightConnector1">
            <a:avLst/>
          </a:prstGeom>
          <a:noFill/>
          <a:ln w="44450" cap="flat" cmpd="sng" algn="ctr">
            <a:solidFill>
              <a:srgbClr val="31B6F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97" name="Прямая со стрелкой 96"/>
          <p:cNvCxnSpPr>
            <a:stCxn id="88" idx="3"/>
          </p:cNvCxnSpPr>
          <p:nvPr/>
        </p:nvCxnSpPr>
        <p:spPr>
          <a:xfrm>
            <a:off x="5233035" y="3554322"/>
            <a:ext cx="2432231" cy="36989"/>
          </a:xfrm>
          <a:prstGeom prst="straightConnector1">
            <a:avLst/>
          </a:prstGeom>
          <a:noFill/>
          <a:ln w="44450" cap="flat" cmpd="sng" algn="ctr">
            <a:solidFill>
              <a:srgbClr val="FFC000"/>
            </a:solidFill>
            <a:prstDash val="solid"/>
            <a:tailEnd type="triangle"/>
          </a:ln>
          <a:effectLst/>
        </p:spPr>
      </p:cxnSp>
      <p:cxnSp>
        <p:nvCxnSpPr>
          <p:cNvPr id="98" name="Прямая со стрелкой 97"/>
          <p:cNvCxnSpPr/>
          <p:nvPr/>
        </p:nvCxnSpPr>
        <p:spPr>
          <a:xfrm flipV="1">
            <a:off x="8216931" y="4597745"/>
            <a:ext cx="319276" cy="500182"/>
          </a:xfrm>
          <a:prstGeom prst="straightConnector1">
            <a:avLst/>
          </a:prstGeom>
          <a:noFill/>
          <a:ln w="25400" cap="flat" cmpd="sng" algn="ctr">
            <a:solidFill>
              <a:srgbClr val="31B6FD">
                <a:shade val="95000"/>
                <a:satMod val="105000"/>
              </a:srgbClr>
            </a:solidFill>
            <a:prstDash val="sysDot"/>
            <a:tailEnd type="triangle"/>
          </a:ln>
          <a:effectLst/>
        </p:spPr>
      </p:cxnSp>
      <p:cxnSp>
        <p:nvCxnSpPr>
          <p:cNvPr id="99" name="Прямая со стрелкой 98"/>
          <p:cNvCxnSpPr/>
          <p:nvPr/>
        </p:nvCxnSpPr>
        <p:spPr>
          <a:xfrm>
            <a:off x="8153641" y="4241273"/>
            <a:ext cx="382566" cy="275646"/>
          </a:xfrm>
          <a:prstGeom prst="straightConnector1">
            <a:avLst/>
          </a:prstGeom>
          <a:noFill/>
          <a:ln w="25400" cap="flat" cmpd="sng" algn="ctr">
            <a:solidFill>
              <a:srgbClr val="31B6FD">
                <a:shade val="95000"/>
                <a:satMod val="105000"/>
              </a:srgbClr>
            </a:solidFill>
            <a:prstDash val="sysDot"/>
            <a:tailEnd type="triangle"/>
          </a:ln>
          <a:effectLst/>
        </p:spPr>
      </p:cxnSp>
      <p:cxnSp>
        <p:nvCxnSpPr>
          <p:cNvPr id="100" name="Прямая со стрелкой 99"/>
          <p:cNvCxnSpPr/>
          <p:nvPr/>
        </p:nvCxnSpPr>
        <p:spPr>
          <a:xfrm flipH="1">
            <a:off x="6408664" y="4759640"/>
            <a:ext cx="8816" cy="723787"/>
          </a:xfrm>
          <a:prstGeom prst="straightConnector1">
            <a:avLst/>
          </a:prstGeom>
          <a:grpFill/>
          <a:ln w="22225">
            <a:solidFill>
              <a:srgbClr val="FF0000"/>
            </a:solidFill>
            <a:round/>
            <a:headEnd/>
            <a:tailEnd type="triangle"/>
          </a:ln>
        </p:spPr>
      </p:cxnSp>
      <p:grpSp>
        <p:nvGrpSpPr>
          <p:cNvPr id="101" name="Группа 100"/>
          <p:cNvGrpSpPr/>
          <p:nvPr/>
        </p:nvGrpSpPr>
        <p:grpSpPr>
          <a:xfrm>
            <a:off x="1996470" y="3913870"/>
            <a:ext cx="3228218" cy="326231"/>
            <a:chOff x="1714328" y="2710781"/>
            <a:chExt cx="3255719" cy="346310"/>
          </a:xfrm>
          <a:solidFill>
            <a:srgbClr val="C6E7FC">
              <a:lumMod val="75000"/>
            </a:srgbClr>
          </a:solidFill>
        </p:grpSpPr>
        <p:grpSp>
          <p:nvGrpSpPr>
            <p:cNvPr id="102" name="Group 2"/>
            <p:cNvGrpSpPr/>
            <p:nvPr/>
          </p:nvGrpSpPr>
          <p:grpSpPr>
            <a:xfrm>
              <a:off x="3410018" y="2710781"/>
              <a:ext cx="371911" cy="346310"/>
              <a:chOff x="5861886" y="3281962"/>
              <a:chExt cx="570229" cy="931843"/>
            </a:xfrm>
            <a:grpFill/>
          </p:grpSpPr>
          <p:sp>
            <p:nvSpPr>
              <p:cNvPr id="110" name="Freeform 40"/>
              <p:cNvSpPr>
                <a:spLocks noEditPoints="1"/>
              </p:cNvSpPr>
              <p:nvPr/>
            </p:nvSpPr>
            <p:spPr bwMode="auto">
              <a:xfrm>
                <a:off x="5934911" y="3281962"/>
                <a:ext cx="428625" cy="459853"/>
              </a:xfrm>
              <a:custGeom>
                <a:avLst/>
                <a:gdLst/>
                <a:ahLst/>
                <a:cxnLst>
                  <a:cxn ang="0">
                    <a:pos x="107" y="102"/>
                  </a:cxn>
                  <a:cxn ang="0">
                    <a:pos x="28" y="87"/>
                  </a:cxn>
                  <a:cxn ang="0">
                    <a:pos x="26" y="112"/>
                  </a:cxn>
                  <a:cxn ang="0">
                    <a:pos x="34" y="137"/>
                  </a:cxn>
                  <a:cxn ang="0">
                    <a:pos x="107" y="104"/>
                  </a:cxn>
                  <a:cxn ang="0">
                    <a:pos x="107" y="207"/>
                  </a:cxn>
                  <a:cxn ang="0">
                    <a:pos x="76" y="200"/>
                  </a:cxn>
                  <a:cxn ang="0">
                    <a:pos x="31" y="172"/>
                  </a:cxn>
                  <a:cxn ang="0">
                    <a:pos x="10" y="145"/>
                  </a:cxn>
                  <a:cxn ang="0">
                    <a:pos x="0" y="116"/>
                  </a:cxn>
                  <a:cxn ang="0">
                    <a:pos x="3" y="82"/>
                  </a:cxn>
                  <a:cxn ang="0">
                    <a:pos x="16" y="54"/>
                  </a:cxn>
                  <a:cxn ang="0">
                    <a:pos x="39" y="29"/>
                  </a:cxn>
                  <a:cxn ang="0">
                    <a:pos x="71" y="11"/>
                  </a:cxn>
                  <a:cxn ang="0">
                    <a:pos x="107" y="1"/>
                  </a:cxn>
                  <a:cxn ang="0">
                    <a:pos x="147" y="0"/>
                  </a:cxn>
                  <a:cxn ang="0">
                    <a:pos x="185" y="8"/>
                  </a:cxn>
                  <a:cxn ang="0">
                    <a:pos x="218" y="23"/>
                  </a:cxn>
                  <a:cxn ang="0">
                    <a:pos x="245" y="44"/>
                  </a:cxn>
                  <a:cxn ang="0">
                    <a:pos x="263" y="73"/>
                  </a:cxn>
                  <a:cxn ang="0">
                    <a:pos x="270" y="104"/>
                  </a:cxn>
                  <a:cxn ang="0">
                    <a:pos x="263" y="135"/>
                  </a:cxn>
                  <a:cxn ang="0">
                    <a:pos x="245" y="164"/>
                  </a:cxn>
                  <a:cxn ang="0">
                    <a:pos x="212" y="190"/>
                  </a:cxn>
                  <a:cxn ang="0">
                    <a:pos x="172" y="205"/>
                  </a:cxn>
                  <a:cxn ang="0">
                    <a:pos x="149" y="270"/>
                  </a:cxn>
                  <a:cxn ang="0">
                    <a:pos x="119" y="87"/>
                  </a:cxn>
                  <a:cxn ang="0">
                    <a:pos x="124" y="26"/>
                  </a:cxn>
                  <a:cxn ang="0">
                    <a:pos x="71" y="41"/>
                  </a:cxn>
                  <a:cxn ang="0">
                    <a:pos x="48" y="56"/>
                  </a:cxn>
                  <a:cxn ang="0">
                    <a:pos x="147" y="86"/>
                  </a:cxn>
                  <a:cxn ang="0">
                    <a:pos x="217" y="53"/>
                  </a:cxn>
                  <a:cxn ang="0">
                    <a:pos x="182" y="33"/>
                  </a:cxn>
                  <a:cxn ang="0">
                    <a:pos x="233" y="71"/>
                  </a:cxn>
                  <a:cxn ang="0">
                    <a:pos x="162" y="104"/>
                  </a:cxn>
                  <a:cxn ang="0">
                    <a:pos x="233" y="137"/>
                  </a:cxn>
                  <a:cxn ang="0">
                    <a:pos x="243" y="112"/>
                  </a:cxn>
                  <a:cxn ang="0">
                    <a:pos x="241" y="87"/>
                  </a:cxn>
                  <a:cxn ang="0">
                    <a:pos x="220" y="152"/>
                  </a:cxn>
                  <a:cxn ang="0">
                    <a:pos x="167" y="180"/>
                  </a:cxn>
                  <a:cxn ang="0">
                    <a:pos x="213" y="159"/>
                  </a:cxn>
                  <a:cxn ang="0">
                    <a:pos x="119" y="182"/>
                  </a:cxn>
                  <a:cxn ang="0">
                    <a:pos x="51" y="155"/>
                  </a:cxn>
                  <a:cxn ang="0">
                    <a:pos x="84" y="174"/>
                  </a:cxn>
                </a:cxnLst>
                <a:rect l="0" t="0" r="r" b="b"/>
                <a:pathLst>
                  <a:path w="270" h="276">
                    <a:moveTo>
                      <a:pt x="107" y="104"/>
                    </a:moveTo>
                    <a:lnTo>
                      <a:pt x="107" y="104"/>
                    </a:lnTo>
                    <a:lnTo>
                      <a:pt x="107" y="102"/>
                    </a:lnTo>
                    <a:lnTo>
                      <a:pt x="34" y="71"/>
                    </a:lnTo>
                    <a:lnTo>
                      <a:pt x="31" y="79"/>
                    </a:lnTo>
                    <a:lnTo>
                      <a:pt x="28" y="87"/>
                    </a:lnTo>
                    <a:lnTo>
                      <a:pt x="26" y="96"/>
                    </a:lnTo>
                    <a:lnTo>
                      <a:pt x="24" y="104"/>
                    </a:lnTo>
                    <a:lnTo>
                      <a:pt x="26" y="112"/>
                    </a:lnTo>
                    <a:lnTo>
                      <a:pt x="28" y="121"/>
                    </a:lnTo>
                    <a:lnTo>
                      <a:pt x="31" y="129"/>
                    </a:lnTo>
                    <a:lnTo>
                      <a:pt x="34" y="137"/>
                    </a:lnTo>
                    <a:lnTo>
                      <a:pt x="107" y="106"/>
                    </a:lnTo>
                    <a:lnTo>
                      <a:pt x="107" y="106"/>
                    </a:lnTo>
                    <a:lnTo>
                      <a:pt x="107" y="104"/>
                    </a:lnTo>
                    <a:close/>
                    <a:moveTo>
                      <a:pt x="119" y="276"/>
                    </a:moveTo>
                    <a:lnTo>
                      <a:pt x="119" y="208"/>
                    </a:lnTo>
                    <a:lnTo>
                      <a:pt x="107" y="207"/>
                    </a:lnTo>
                    <a:lnTo>
                      <a:pt x="96" y="205"/>
                    </a:lnTo>
                    <a:lnTo>
                      <a:pt x="86" y="203"/>
                    </a:lnTo>
                    <a:lnTo>
                      <a:pt x="76" y="200"/>
                    </a:lnTo>
                    <a:lnTo>
                      <a:pt x="58" y="190"/>
                    </a:lnTo>
                    <a:lnTo>
                      <a:pt x="39" y="180"/>
                    </a:lnTo>
                    <a:lnTo>
                      <a:pt x="31" y="172"/>
                    </a:lnTo>
                    <a:lnTo>
                      <a:pt x="23" y="164"/>
                    </a:lnTo>
                    <a:lnTo>
                      <a:pt x="16" y="155"/>
                    </a:lnTo>
                    <a:lnTo>
                      <a:pt x="10" y="145"/>
                    </a:lnTo>
                    <a:lnTo>
                      <a:pt x="6" y="135"/>
                    </a:lnTo>
                    <a:lnTo>
                      <a:pt x="3" y="126"/>
                    </a:lnTo>
                    <a:lnTo>
                      <a:pt x="0" y="116"/>
                    </a:lnTo>
                    <a:lnTo>
                      <a:pt x="0" y="104"/>
                    </a:lnTo>
                    <a:lnTo>
                      <a:pt x="0" y="94"/>
                    </a:lnTo>
                    <a:lnTo>
                      <a:pt x="3" y="82"/>
                    </a:lnTo>
                    <a:lnTo>
                      <a:pt x="6" y="73"/>
                    </a:lnTo>
                    <a:lnTo>
                      <a:pt x="10" y="63"/>
                    </a:lnTo>
                    <a:lnTo>
                      <a:pt x="16" y="54"/>
                    </a:lnTo>
                    <a:lnTo>
                      <a:pt x="23" y="44"/>
                    </a:lnTo>
                    <a:lnTo>
                      <a:pt x="31" y="36"/>
                    </a:lnTo>
                    <a:lnTo>
                      <a:pt x="39" y="29"/>
                    </a:lnTo>
                    <a:lnTo>
                      <a:pt x="49" y="23"/>
                    </a:lnTo>
                    <a:lnTo>
                      <a:pt x="59" y="16"/>
                    </a:lnTo>
                    <a:lnTo>
                      <a:pt x="71" y="11"/>
                    </a:lnTo>
                    <a:lnTo>
                      <a:pt x="82" y="8"/>
                    </a:lnTo>
                    <a:lnTo>
                      <a:pt x="94" y="5"/>
                    </a:lnTo>
                    <a:lnTo>
                      <a:pt x="107" y="1"/>
                    </a:lnTo>
                    <a:lnTo>
                      <a:pt x="121" y="0"/>
                    </a:lnTo>
                    <a:lnTo>
                      <a:pt x="134" y="0"/>
                    </a:lnTo>
                    <a:lnTo>
                      <a:pt x="147" y="0"/>
                    </a:lnTo>
                    <a:lnTo>
                      <a:pt x="160" y="1"/>
                    </a:lnTo>
                    <a:lnTo>
                      <a:pt x="174" y="5"/>
                    </a:lnTo>
                    <a:lnTo>
                      <a:pt x="185" y="8"/>
                    </a:lnTo>
                    <a:lnTo>
                      <a:pt x="197" y="11"/>
                    </a:lnTo>
                    <a:lnTo>
                      <a:pt x="208" y="16"/>
                    </a:lnTo>
                    <a:lnTo>
                      <a:pt x="218" y="23"/>
                    </a:lnTo>
                    <a:lnTo>
                      <a:pt x="228" y="29"/>
                    </a:lnTo>
                    <a:lnTo>
                      <a:pt x="236" y="36"/>
                    </a:lnTo>
                    <a:lnTo>
                      <a:pt x="245" y="44"/>
                    </a:lnTo>
                    <a:lnTo>
                      <a:pt x="251" y="54"/>
                    </a:lnTo>
                    <a:lnTo>
                      <a:pt x="258" y="63"/>
                    </a:lnTo>
                    <a:lnTo>
                      <a:pt x="263" y="73"/>
                    </a:lnTo>
                    <a:lnTo>
                      <a:pt x="266" y="82"/>
                    </a:lnTo>
                    <a:lnTo>
                      <a:pt x="268" y="94"/>
                    </a:lnTo>
                    <a:lnTo>
                      <a:pt x="270" y="104"/>
                    </a:lnTo>
                    <a:lnTo>
                      <a:pt x="268" y="116"/>
                    </a:lnTo>
                    <a:lnTo>
                      <a:pt x="266" y="126"/>
                    </a:lnTo>
                    <a:lnTo>
                      <a:pt x="263" y="135"/>
                    </a:lnTo>
                    <a:lnTo>
                      <a:pt x="258" y="145"/>
                    </a:lnTo>
                    <a:lnTo>
                      <a:pt x="251" y="155"/>
                    </a:lnTo>
                    <a:lnTo>
                      <a:pt x="245" y="164"/>
                    </a:lnTo>
                    <a:lnTo>
                      <a:pt x="236" y="172"/>
                    </a:lnTo>
                    <a:lnTo>
                      <a:pt x="228" y="180"/>
                    </a:lnTo>
                    <a:lnTo>
                      <a:pt x="212" y="190"/>
                    </a:lnTo>
                    <a:lnTo>
                      <a:pt x="192" y="200"/>
                    </a:lnTo>
                    <a:lnTo>
                      <a:pt x="183" y="203"/>
                    </a:lnTo>
                    <a:lnTo>
                      <a:pt x="172" y="205"/>
                    </a:lnTo>
                    <a:lnTo>
                      <a:pt x="160" y="207"/>
                    </a:lnTo>
                    <a:lnTo>
                      <a:pt x="149" y="208"/>
                    </a:lnTo>
                    <a:lnTo>
                      <a:pt x="149" y="270"/>
                    </a:lnTo>
                    <a:lnTo>
                      <a:pt x="119" y="276"/>
                    </a:lnTo>
                    <a:close/>
                    <a:moveTo>
                      <a:pt x="48" y="56"/>
                    </a:moveTo>
                    <a:lnTo>
                      <a:pt x="119" y="87"/>
                    </a:lnTo>
                    <a:lnTo>
                      <a:pt x="122" y="86"/>
                    </a:lnTo>
                    <a:lnTo>
                      <a:pt x="124" y="86"/>
                    </a:lnTo>
                    <a:lnTo>
                      <a:pt x="124" y="26"/>
                    </a:lnTo>
                    <a:lnTo>
                      <a:pt x="106" y="28"/>
                    </a:lnTo>
                    <a:lnTo>
                      <a:pt x="87" y="33"/>
                    </a:lnTo>
                    <a:lnTo>
                      <a:pt x="71" y="41"/>
                    </a:lnTo>
                    <a:lnTo>
                      <a:pt x="56" y="49"/>
                    </a:lnTo>
                    <a:lnTo>
                      <a:pt x="51" y="53"/>
                    </a:lnTo>
                    <a:lnTo>
                      <a:pt x="48" y="56"/>
                    </a:lnTo>
                    <a:close/>
                    <a:moveTo>
                      <a:pt x="144" y="26"/>
                    </a:moveTo>
                    <a:lnTo>
                      <a:pt x="144" y="86"/>
                    </a:lnTo>
                    <a:lnTo>
                      <a:pt x="147" y="86"/>
                    </a:lnTo>
                    <a:lnTo>
                      <a:pt x="149" y="87"/>
                    </a:lnTo>
                    <a:lnTo>
                      <a:pt x="220" y="56"/>
                    </a:lnTo>
                    <a:lnTo>
                      <a:pt x="217" y="53"/>
                    </a:lnTo>
                    <a:lnTo>
                      <a:pt x="213" y="49"/>
                    </a:lnTo>
                    <a:lnTo>
                      <a:pt x="198" y="41"/>
                    </a:lnTo>
                    <a:lnTo>
                      <a:pt x="182" y="33"/>
                    </a:lnTo>
                    <a:lnTo>
                      <a:pt x="164" y="28"/>
                    </a:lnTo>
                    <a:lnTo>
                      <a:pt x="144" y="26"/>
                    </a:lnTo>
                    <a:close/>
                    <a:moveTo>
                      <a:pt x="233" y="71"/>
                    </a:moveTo>
                    <a:lnTo>
                      <a:pt x="162" y="102"/>
                    </a:lnTo>
                    <a:lnTo>
                      <a:pt x="162" y="104"/>
                    </a:lnTo>
                    <a:lnTo>
                      <a:pt x="162" y="104"/>
                    </a:lnTo>
                    <a:lnTo>
                      <a:pt x="162" y="106"/>
                    </a:lnTo>
                    <a:lnTo>
                      <a:pt x="162" y="106"/>
                    </a:lnTo>
                    <a:lnTo>
                      <a:pt x="233" y="137"/>
                    </a:lnTo>
                    <a:lnTo>
                      <a:pt x="238" y="129"/>
                    </a:lnTo>
                    <a:lnTo>
                      <a:pt x="241" y="121"/>
                    </a:lnTo>
                    <a:lnTo>
                      <a:pt x="243" y="112"/>
                    </a:lnTo>
                    <a:lnTo>
                      <a:pt x="243" y="104"/>
                    </a:lnTo>
                    <a:lnTo>
                      <a:pt x="243" y="96"/>
                    </a:lnTo>
                    <a:lnTo>
                      <a:pt x="241" y="87"/>
                    </a:lnTo>
                    <a:lnTo>
                      <a:pt x="238" y="79"/>
                    </a:lnTo>
                    <a:lnTo>
                      <a:pt x="233" y="71"/>
                    </a:lnTo>
                    <a:close/>
                    <a:moveTo>
                      <a:pt x="220" y="152"/>
                    </a:moveTo>
                    <a:lnTo>
                      <a:pt x="149" y="121"/>
                    </a:lnTo>
                    <a:lnTo>
                      <a:pt x="149" y="182"/>
                    </a:lnTo>
                    <a:lnTo>
                      <a:pt x="167" y="180"/>
                    </a:lnTo>
                    <a:lnTo>
                      <a:pt x="183" y="175"/>
                    </a:lnTo>
                    <a:lnTo>
                      <a:pt x="198" y="169"/>
                    </a:lnTo>
                    <a:lnTo>
                      <a:pt x="213" y="159"/>
                    </a:lnTo>
                    <a:lnTo>
                      <a:pt x="217" y="155"/>
                    </a:lnTo>
                    <a:lnTo>
                      <a:pt x="220" y="152"/>
                    </a:lnTo>
                    <a:close/>
                    <a:moveTo>
                      <a:pt x="119" y="182"/>
                    </a:moveTo>
                    <a:lnTo>
                      <a:pt x="119" y="121"/>
                    </a:lnTo>
                    <a:lnTo>
                      <a:pt x="48" y="152"/>
                    </a:lnTo>
                    <a:lnTo>
                      <a:pt x="51" y="155"/>
                    </a:lnTo>
                    <a:lnTo>
                      <a:pt x="56" y="159"/>
                    </a:lnTo>
                    <a:lnTo>
                      <a:pt x="69" y="169"/>
                    </a:lnTo>
                    <a:lnTo>
                      <a:pt x="84" y="174"/>
                    </a:lnTo>
                    <a:lnTo>
                      <a:pt x="101" y="179"/>
                    </a:lnTo>
                    <a:lnTo>
                      <a:pt x="119" y="182"/>
                    </a:lnTo>
                    <a:close/>
                  </a:path>
                </a:pathLst>
              </a:custGeom>
              <a:grpFill/>
              <a:ln w="9525">
                <a:solidFill>
                  <a:srgbClr val="C6E7FC">
                    <a:lumMod val="75000"/>
                  </a:srgb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11" name="Freeform 41"/>
              <p:cNvSpPr>
                <a:spLocks/>
              </p:cNvSpPr>
              <p:nvPr/>
            </p:nvSpPr>
            <p:spPr bwMode="auto">
              <a:xfrm>
                <a:off x="5973612" y="3730502"/>
                <a:ext cx="336550" cy="441325"/>
              </a:xfrm>
              <a:custGeom>
                <a:avLst/>
                <a:gdLst/>
                <a:ahLst/>
                <a:cxnLst>
                  <a:cxn ang="0">
                    <a:pos x="212" y="45"/>
                  </a:cxn>
                  <a:cxn ang="0">
                    <a:pos x="212" y="239"/>
                  </a:cxn>
                  <a:cxn ang="0">
                    <a:pos x="202" y="248"/>
                  </a:cxn>
                  <a:cxn ang="0">
                    <a:pos x="190" y="257"/>
                  </a:cxn>
                  <a:cxn ang="0">
                    <a:pos x="177" y="263"/>
                  </a:cxn>
                  <a:cxn ang="0">
                    <a:pos x="164" y="270"/>
                  </a:cxn>
                  <a:cxn ang="0">
                    <a:pos x="150" y="273"/>
                  </a:cxn>
                  <a:cxn ang="0">
                    <a:pos x="136" y="277"/>
                  </a:cxn>
                  <a:cxn ang="0">
                    <a:pos x="121" y="278"/>
                  </a:cxn>
                  <a:cxn ang="0">
                    <a:pos x="106" y="278"/>
                  </a:cxn>
                  <a:cxn ang="0">
                    <a:pos x="89" y="278"/>
                  </a:cxn>
                  <a:cxn ang="0">
                    <a:pos x="74" y="275"/>
                  </a:cxn>
                  <a:cxn ang="0">
                    <a:pos x="59" y="272"/>
                  </a:cxn>
                  <a:cxn ang="0">
                    <a:pos x="46" y="267"/>
                  </a:cxn>
                  <a:cxn ang="0">
                    <a:pos x="33" y="262"/>
                  </a:cxn>
                  <a:cxn ang="0">
                    <a:pos x="21" y="255"/>
                  </a:cxn>
                  <a:cxn ang="0">
                    <a:pos x="10" y="247"/>
                  </a:cxn>
                  <a:cxn ang="0">
                    <a:pos x="0" y="239"/>
                  </a:cxn>
                  <a:cxn ang="0">
                    <a:pos x="0" y="45"/>
                  </a:cxn>
                  <a:cxn ang="0">
                    <a:pos x="11" y="33"/>
                  </a:cxn>
                  <a:cxn ang="0">
                    <a:pos x="23" y="25"/>
                  </a:cxn>
                  <a:cxn ang="0">
                    <a:pos x="35" y="16"/>
                  </a:cxn>
                  <a:cxn ang="0">
                    <a:pos x="48" y="10"/>
                  </a:cxn>
                  <a:cxn ang="0">
                    <a:pos x="63" y="7"/>
                  </a:cxn>
                  <a:cxn ang="0">
                    <a:pos x="76" y="3"/>
                  </a:cxn>
                  <a:cxn ang="0">
                    <a:pos x="91" y="0"/>
                  </a:cxn>
                  <a:cxn ang="0">
                    <a:pos x="106" y="0"/>
                  </a:cxn>
                  <a:cxn ang="0">
                    <a:pos x="121" y="2"/>
                  </a:cxn>
                  <a:cxn ang="0">
                    <a:pos x="136" y="3"/>
                  </a:cxn>
                  <a:cxn ang="0">
                    <a:pos x="149" y="7"/>
                  </a:cxn>
                  <a:cxn ang="0">
                    <a:pos x="164" y="11"/>
                  </a:cxn>
                  <a:cxn ang="0">
                    <a:pos x="177" y="18"/>
                  </a:cxn>
                  <a:cxn ang="0">
                    <a:pos x="189" y="25"/>
                  </a:cxn>
                  <a:cxn ang="0">
                    <a:pos x="200" y="35"/>
                  </a:cxn>
                  <a:cxn ang="0">
                    <a:pos x="212" y="45"/>
                  </a:cxn>
                </a:cxnLst>
                <a:rect l="0" t="0" r="r" b="b"/>
                <a:pathLst>
                  <a:path w="212" h="278">
                    <a:moveTo>
                      <a:pt x="212" y="45"/>
                    </a:moveTo>
                    <a:lnTo>
                      <a:pt x="212" y="239"/>
                    </a:lnTo>
                    <a:lnTo>
                      <a:pt x="202" y="248"/>
                    </a:lnTo>
                    <a:lnTo>
                      <a:pt x="190" y="257"/>
                    </a:lnTo>
                    <a:lnTo>
                      <a:pt x="177" y="263"/>
                    </a:lnTo>
                    <a:lnTo>
                      <a:pt x="164" y="270"/>
                    </a:lnTo>
                    <a:lnTo>
                      <a:pt x="150" y="273"/>
                    </a:lnTo>
                    <a:lnTo>
                      <a:pt x="136" y="277"/>
                    </a:lnTo>
                    <a:lnTo>
                      <a:pt x="121" y="278"/>
                    </a:lnTo>
                    <a:lnTo>
                      <a:pt x="106" y="278"/>
                    </a:lnTo>
                    <a:lnTo>
                      <a:pt x="89" y="278"/>
                    </a:lnTo>
                    <a:lnTo>
                      <a:pt x="74" y="275"/>
                    </a:lnTo>
                    <a:lnTo>
                      <a:pt x="59" y="272"/>
                    </a:lnTo>
                    <a:lnTo>
                      <a:pt x="46" y="267"/>
                    </a:lnTo>
                    <a:lnTo>
                      <a:pt x="33" y="262"/>
                    </a:lnTo>
                    <a:lnTo>
                      <a:pt x="21" y="255"/>
                    </a:lnTo>
                    <a:lnTo>
                      <a:pt x="10" y="247"/>
                    </a:lnTo>
                    <a:lnTo>
                      <a:pt x="0" y="239"/>
                    </a:lnTo>
                    <a:lnTo>
                      <a:pt x="0" y="45"/>
                    </a:lnTo>
                    <a:lnTo>
                      <a:pt x="11" y="33"/>
                    </a:lnTo>
                    <a:lnTo>
                      <a:pt x="23" y="25"/>
                    </a:lnTo>
                    <a:lnTo>
                      <a:pt x="35" y="16"/>
                    </a:lnTo>
                    <a:lnTo>
                      <a:pt x="48" y="10"/>
                    </a:lnTo>
                    <a:lnTo>
                      <a:pt x="63" y="7"/>
                    </a:lnTo>
                    <a:lnTo>
                      <a:pt x="76" y="3"/>
                    </a:lnTo>
                    <a:lnTo>
                      <a:pt x="91" y="0"/>
                    </a:lnTo>
                    <a:lnTo>
                      <a:pt x="106" y="0"/>
                    </a:lnTo>
                    <a:lnTo>
                      <a:pt x="121" y="2"/>
                    </a:lnTo>
                    <a:lnTo>
                      <a:pt x="136" y="3"/>
                    </a:lnTo>
                    <a:lnTo>
                      <a:pt x="149" y="7"/>
                    </a:lnTo>
                    <a:lnTo>
                      <a:pt x="164" y="11"/>
                    </a:lnTo>
                    <a:lnTo>
                      <a:pt x="177" y="18"/>
                    </a:lnTo>
                    <a:lnTo>
                      <a:pt x="189" y="25"/>
                    </a:lnTo>
                    <a:lnTo>
                      <a:pt x="200" y="35"/>
                    </a:lnTo>
                    <a:lnTo>
                      <a:pt x="212" y="45"/>
                    </a:lnTo>
                    <a:close/>
                  </a:path>
                </a:pathLst>
              </a:custGeom>
              <a:grpFill/>
              <a:ln w="9525">
                <a:solidFill>
                  <a:srgbClr val="C6E7FC">
                    <a:lumMod val="75000"/>
                  </a:srgb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12" name="Rectangle 42"/>
              <p:cNvSpPr>
                <a:spLocks noChangeArrowheads="1"/>
              </p:cNvSpPr>
              <p:nvPr/>
            </p:nvSpPr>
            <p:spPr bwMode="auto">
              <a:xfrm>
                <a:off x="5861886" y="3729617"/>
                <a:ext cx="73025" cy="484188"/>
              </a:xfrm>
              <a:prstGeom prst="rect">
                <a:avLst/>
              </a:prstGeom>
              <a:grpFill/>
              <a:ln w="9525">
                <a:solidFill>
                  <a:srgbClr val="C6E7FC">
                    <a:lumMod val="75000"/>
                  </a:srgbClr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13" name="Rectangle 43"/>
              <p:cNvSpPr>
                <a:spLocks noChangeArrowheads="1"/>
              </p:cNvSpPr>
              <p:nvPr/>
            </p:nvSpPr>
            <p:spPr bwMode="auto">
              <a:xfrm>
                <a:off x="6355915" y="3721028"/>
                <a:ext cx="76200" cy="484189"/>
              </a:xfrm>
              <a:prstGeom prst="rect">
                <a:avLst/>
              </a:prstGeom>
              <a:grpFill/>
              <a:ln w="9525">
                <a:solidFill>
                  <a:srgbClr val="C6E7FC">
                    <a:lumMod val="75000"/>
                  </a:srgbClr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</p:grpSp>
        <p:sp>
          <p:nvSpPr>
            <p:cNvPr id="103" name="Rectangle 44"/>
            <p:cNvSpPr>
              <a:spLocks noChangeArrowheads="1"/>
            </p:cNvSpPr>
            <p:nvPr/>
          </p:nvSpPr>
          <p:spPr bwMode="auto">
            <a:xfrm>
              <a:off x="3772598" y="2951621"/>
              <a:ext cx="828000" cy="36000"/>
            </a:xfrm>
            <a:prstGeom prst="rect">
              <a:avLst/>
            </a:prstGeom>
            <a:grpFill/>
            <a:ln w="25400">
              <a:solidFill>
                <a:srgbClr val="C6E7FC">
                  <a:lumMod val="75000"/>
                </a:srgb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  <p:grpSp>
          <p:nvGrpSpPr>
            <p:cNvPr id="104" name="Group 15"/>
            <p:cNvGrpSpPr/>
            <p:nvPr/>
          </p:nvGrpSpPr>
          <p:grpSpPr>
            <a:xfrm>
              <a:off x="4589861" y="2718378"/>
              <a:ext cx="380186" cy="331983"/>
              <a:chOff x="4547440" y="3305448"/>
              <a:chExt cx="582917" cy="893292"/>
            </a:xfrm>
            <a:grpFill/>
          </p:grpSpPr>
          <p:sp>
            <p:nvSpPr>
              <p:cNvPr id="106" name="Freeform 40"/>
              <p:cNvSpPr>
                <a:spLocks noEditPoints="1"/>
              </p:cNvSpPr>
              <p:nvPr/>
            </p:nvSpPr>
            <p:spPr bwMode="auto">
              <a:xfrm>
                <a:off x="4629348" y="3305448"/>
                <a:ext cx="428625" cy="438150"/>
              </a:xfrm>
              <a:custGeom>
                <a:avLst/>
                <a:gdLst/>
                <a:ahLst/>
                <a:cxnLst>
                  <a:cxn ang="0">
                    <a:pos x="107" y="102"/>
                  </a:cxn>
                  <a:cxn ang="0">
                    <a:pos x="28" y="87"/>
                  </a:cxn>
                  <a:cxn ang="0">
                    <a:pos x="26" y="112"/>
                  </a:cxn>
                  <a:cxn ang="0">
                    <a:pos x="34" y="137"/>
                  </a:cxn>
                  <a:cxn ang="0">
                    <a:pos x="107" y="104"/>
                  </a:cxn>
                  <a:cxn ang="0">
                    <a:pos x="107" y="207"/>
                  </a:cxn>
                  <a:cxn ang="0">
                    <a:pos x="76" y="200"/>
                  </a:cxn>
                  <a:cxn ang="0">
                    <a:pos x="31" y="172"/>
                  </a:cxn>
                  <a:cxn ang="0">
                    <a:pos x="10" y="145"/>
                  </a:cxn>
                  <a:cxn ang="0">
                    <a:pos x="0" y="116"/>
                  </a:cxn>
                  <a:cxn ang="0">
                    <a:pos x="3" y="82"/>
                  </a:cxn>
                  <a:cxn ang="0">
                    <a:pos x="16" y="54"/>
                  </a:cxn>
                  <a:cxn ang="0">
                    <a:pos x="39" y="29"/>
                  </a:cxn>
                  <a:cxn ang="0">
                    <a:pos x="71" y="11"/>
                  </a:cxn>
                  <a:cxn ang="0">
                    <a:pos x="107" y="1"/>
                  </a:cxn>
                  <a:cxn ang="0">
                    <a:pos x="147" y="0"/>
                  </a:cxn>
                  <a:cxn ang="0">
                    <a:pos x="185" y="8"/>
                  </a:cxn>
                  <a:cxn ang="0">
                    <a:pos x="218" y="23"/>
                  </a:cxn>
                  <a:cxn ang="0">
                    <a:pos x="245" y="44"/>
                  </a:cxn>
                  <a:cxn ang="0">
                    <a:pos x="263" y="73"/>
                  </a:cxn>
                  <a:cxn ang="0">
                    <a:pos x="270" y="104"/>
                  </a:cxn>
                  <a:cxn ang="0">
                    <a:pos x="263" y="135"/>
                  </a:cxn>
                  <a:cxn ang="0">
                    <a:pos x="245" y="164"/>
                  </a:cxn>
                  <a:cxn ang="0">
                    <a:pos x="212" y="190"/>
                  </a:cxn>
                  <a:cxn ang="0">
                    <a:pos x="172" y="205"/>
                  </a:cxn>
                  <a:cxn ang="0">
                    <a:pos x="149" y="270"/>
                  </a:cxn>
                  <a:cxn ang="0">
                    <a:pos x="119" y="87"/>
                  </a:cxn>
                  <a:cxn ang="0">
                    <a:pos x="124" y="26"/>
                  </a:cxn>
                  <a:cxn ang="0">
                    <a:pos x="71" y="41"/>
                  </a:cxn>
                  <a:cxn ang="0">
                    <a:pos x="48" y="56"/>
                  </a:cxn>
                  <a:cxn ang="0">
                    <a:pos x="147" y="86"/>
                  </a:cxn>
                  <a:cxn ang="0">
                    <a:pos x="217" y="53"/>
                  </a:cxn>
                  <a:cxn ang="0">
                    <a:pos x="182" y="33"/>
                  </a:cxn>
                  <a:cxn ang="0">
                    <a:pos x="233" y="71"/>
                  </a:cxn>
                  <a:cxn ang="0">
                    <a:pos x="162" y="104"/>
                  </a:cxn>
                  <a:cxn ang="0">
                    <a:pos x="233" y="137"/>
                  </a:cxn>
                  <a:cxn ang="0">
                    <a:pos x="243" y="112"/>
                  </a:cxn>
                  <a:cxn ang="0">
                    <a:pos x="241" y="87"/>
                  </a:cxn>
                  <a:cxn ang="0">
                    <a:pos x="220" y="152"/>
                  </a:cxn>
                  <a:cxn ang="0">
                    <a:pos x="167" y="180"/>
                  </a:cxn>
                  <a:cxn ang="0">
                    <a:pos x="213" y="159"/>
                  </a:cxn>
                  <a:cxn ang="0">
                    <a:pos x="119" y="182"/>
                  </a:cxn>
                  <a:cxn ang="0">
                    <a:pos x="51" y="155"/>
                  </a:cxn>
                  <a:cxn ang="0">
                    <a:pos x="84" y="174"/>
                  </a:cxn>
                </a:cxnLst>
                <a:rect l="0" t="0" r="r" b="b"/>
                <a:pathLst>
                  <a:path w="270" h="276">
                    <a:moveTo>
                      <a:pt x="107" y="104"/>
                    </a:moveTo>
                    <a:lnTo>
                      <a:pt x="107" y="104"/>
                    </a:lnTo>
                    <a:lnTo>
                      <a:pt x="107" y="102"/>
                    </a:lnTo>
                    <a:lnTo>
                      <a:pt x="34" y="71"/>
                    </a:lnTo>
                    <a:lnTo>
                      <a:pt x="31" y="79"/>
                    </a:lnTo>
                    <a:lnTo>
                      <a:pt x="28" y="87"/>
                    </a:lnTo>
                    <a:lnTo>
                      <a:pt x="26" y="96"/>
                    </a:lnTo>
                    <a:lnTo>
                      <a:pt x="24" y="104"/>
                    </a:lnTo>
                    <a:lnTo>
                      <a:pt x="26" y="112"/>
                    </a:lnTo>
                    <a:lnTo>
                      <a:pt x="28" y="121"/>
                    </a:lnTo>
                    <a:lnTo>
                      <a:pt x="31" y="129"/>
                    </a:lnTo>
                    <a:lnTo>
                      <a:pt x="34" y="137"/>
                    </a:lnTo>
                    <a:lnTo>
                      <a:pt x="107" y="106"/>
                    </a:lnTo>
                    <a:lnTo>
                      <a:pt x="107" y="106"/>
                    </a:lnTo>
                    <a:lnTo>
                      <a:pt x="107" y="104"/>
                    </a:lnTo>
                    <a:close/>
                    <a:moveTo>
                      <a:pt x="119" y="276"/>
                    </a:moveTo>
                    <a:lnTo>
                      <a:pt x="119" y="208"/>
                    </a:lnTo>
                    <a:lnTo>
                      <a:pt x="107" y="207"/>
                    </a:lnTo>
                    <a:lnTo>
                      <a:pt x="96" y="205"/>
                    </a:lnTo>
                    <a:lnTo>
                      <a:pt x="86" y="203"/>
                    </a:lnTo>
                    <a:lnTo>
                      <a:pt x="76" y="200"/>
                    </a:lnTo>
                    <a:lnTo>
                      <a:pt x="58" y="190"/>
                    </a:lnTo>
                    <a:lnTo>
                      <a:pt x="39" y="180"/>
                    </a:lnTo>
                    <a:lnTo>
                      <a:pt x="31" y="172"/>
                    </a:lnTo>
                    <a:lnTo>
                      <a:pt x="23" y="164"/>
                    </a:lnTo>
                    <a:lnTo>
                      <a:pt x="16" y="155"/>
                    </a:lnTo>
                    <a:lnTo>
                      <a:pt x="10" y="145"/>
                    </a:lnTo>
                    <a:lnTo>
                      <a:pt x="6" y="135"/>
                    </a:lnTo>
                    <a:lnTo>
                      <a:pt x="3" y="126"/>
                    </a:lnTo>
                    <a:lnTo>
                      <a:pt x="0" y="116"/>
                    </a:lnTo>
                    <a:lnTo>
                      <a:pt x="0" y="104"/>
                    </a:lnTo>
                    <a:lnTo>
                      <a:pt x="0" y="94"/>
                    </a:lnTo>
                    <a:lnTo>
                      <a:pt x="3" y="82"/>
                    </a:lnTo>
                    <a:lnTo>
                      <a:pt x="6" y="73"/>
                    </a:lnTo>
                    <a:lnTo>
                      <a:pt x="10" y="63"/>
                    </a:lnTo>
                    <a:lnTo>
                      <a:pt x="16" y="54"/>
                    </a:lnTo>
                    <a:lnTo>
                      <a:pt x="23" y="44"/>
                    </a:lnTo>
                    <a:lnTo>
                      <a:pt x="31" y="36"/>
                    </a:lnTo>
                    <a:lnTo>
                      <a:pt x="39" y="29"/>
                    </a:lnTo>
                    <a:lnTo>
                      <a:pt x="49" y="23"/>
                    </a:lnTo>
                    <a:lnTo>
                      <a:pt x="59" y="16"/>
                    </a:lnTo>
                    <a:lnTo>
                      <a:pt x="71" y="11"/>
                    </a:lnTo>
                    <a:lnTo>
                      <a:pt x="82" y="8"/>
                    </a:lnTo>
                    <a:lnTo>
                      <a:pt x="94" y="5"/>
                    </a:lnTo>
                    <a:lnTo>
                      <a:pt x="107" y="1"/>
                    </a:lnTo>
                    <a:lnTo>
                      <a:pt x="121" y="0"/>
                    </a:lnTo>
                    <a:lnTo>
                      <a:pt x="134" y="0"/>
                    </a:lnTo>
                    <a:lnTo>
                      <a:pt x="147" y="0"/>
                    </a:lnTo>
                    <a:lnTo>
                      <a:pt x="160" y="1"/>
                    </a:lnTo>
                    <a:lnTo>
                      <a:pt x="174" y="5"/>
                    </a:lnTo>
                    <a:lnTo>
                      <a:pt x="185" y="8"/>
                    </a:lnTo>
                    <a:lnTo>
                      <a:pt x="197" y="11"/>
                    </a:lnTo>
                    <a:lnTo>
                      <a:pt x="208" y="16"/>
                    </a:lnTo>
                    <a:lnTo>
                      <a:pt x="218" y="23"/>
                    </a:lnTo>
                    <a:lnTo>
                      <a:pt x="228" y="29"/>
                    </a:lnTo>
                    <a:lnTo>
                      <a:pt x="236" y="36"/>
                    </a:lnTo>
                    <a:lnTo>
                      <a:pt x="245" y="44"/>
                    </a:lnTo>
                    <a:lnTo>
                      <a:pt x="251" y="54"/>
                    </a:lnTo>
                    <a:lnTo>
                      <a:pt x="258" y="63"/>
                    </a:lnTo>
                    <a:lnTo>
                      <a:pt x="263" y="73"/>
                    </a:lnTo>
                    <a:lnTo>
                      <a:pt x="266" y="82"/>
                    </a:lnTo>
                    <a:lnTo>
                      <a:pt x="268" y="94"/>
                    </a:lnTo>
                    <a:lnTo>
                      <a:pt x="270" y="104"/>
                    </a:lnTo>
                    <a:lnTo>
                      <a:pt x="268" y="116"/>
                    </a:lnTo>
                    <a:lnTo>
                      <a:pt x="266" y="126"/>
                    </a:lnTo>
                    <a:lnTo>
                      <a:pt x="263" y="135"/>
                    </a:lnTo>
                    <a:lnTo>
                      <a:pt x="258" y="145"/>
                    </a:lnTo>
                    <a:lnTo>
                      <a:pt x="251" y="155"/>
                    </a:lnTo>
                    <a:lnTo>
                      <a:pt x="245" y="164"/>
                    </a:lnTo>
                    <a:lnTo>
                      <a:pt x="236" y="172"/>
                    </a:lnTo>
                    <a:lnTo>
                      <a:pt x="228" y="180"/>
                    </a:lnTo>
                    <a:lnTo>
                      <a:pt x="212" y="190"/>
                    </a:lnTo>
                    <a:lnTo>
                      <a:pt x="192" y="200"/>
                    </a:lnTo>
                    <a:lnTo>
                      <a:pt x="183" y="203"/>
                    </a:lnTo>
                    <a:lnTo>
                      <a:pt x="172" y="205"/>
                    </a:lnTo>
                    <a:lnTo>
                      <a:pt x="160" y="207"/>
                    </a:lnTo>
                    <a:lnTo>
                      <a:pt x="149" y="208"/>
                    </a:lnTo>
                    <a:lnTo>
                      <a:pt x="149" y="270"/>
                    </a:lnTo>
                    <a:lnTo>
                      <a:pt x="119" y="276"/>
                    </a:lnTo>
                    <a:close/>
                    <a:moveTo>
                      <a:pt x="48" y="56"/>
                    </a:moveTo>
                    <a:lnTo>
                      <a:pt x="119" y="87"/>
                    </a:lnTo>
                    <a:lnTo>
                      <a:pt x="122" y="86"/>
                    </a:lnTo>
                    <a:lnTo>
                      <a:pt x="124" y="86"/>
                    </a:lnTo>
                    <a:lnTo>
                      <a:pt x="124" y="26"/>
                    </a:lnTo>
                    <a:lnTo>
                      <a:pt x="106" y="28"/>
                    </a:lnTo>
                    <a:lnTo>
                      <a:pt x="87" y="33"/>
                    </a:lnTo>
                    <a:lnTo>
                      <a:pt x="71" y="41"/>
                    </a:lnTo>
                    <a:lnTo>
                      <a:pt x="56" y="49"/>
                    </a:lnTo>
                    <a:lnTo>
                      <a:pt x="51" y="53"/>
                    </a:lnTo>
                    <a:lnTo>
                      <a:pt x="48" y="56"/>
                    </a:lnTo>
                    <a:close/>
                    <a:moveTo>
                      <a:pt x="144" y="26"/>
                    </a:moveTo>
                    <a:lnTo>
                      <a:pt x="144" y="86"/>
                    </a:lnTo>
                    <a:lnTo>
                      <a:pt x="147" y="86"/>
                    </a:lnTo>
                    <a:lnTo>
                      <a:pt x="149" y="87"/>
                    </a:lnTo>
                    <a:lnTo>
                      <a:pt x="220" y="56"/>
                    </a:lnTo>
                    <a:lnTo>
                      <a:pt x="217" y="53"/>
                    </a:lnTo>
                    <a:lnTo>
                      <a:pt x="213" y="49"/>
                    </a:lnTo>
                    <a:lnTo>
                      <a:pt x="198" y="41"/>
                    </a:lnTo>
                    <a:lnTo>
                      <a:pt x="182" y="33"/>
                    </a:lnTo>
                    <a:lnTo>
                      <a:pt x="164" y="28"/>
                    </a:lnTo>
                    <a:lnTo>
                      <a:pt x="144" y="26"/>
                    </a:lnTo>
                    <a:close/>
                    <a:moveTo>
                      <a:pt x="233" y="71"/>
                    </a:moveTo>
                    <a:lnTo>
                      <a:pt x="162" y="102"/>
                    </a:lnTo>
                    <a:lnTo>
                      <a:pt x="162" y="104"/>
                    </a:lnTo>
                    <a:lnTo>
                      <a:pt x="162" y="104"/>
                    </a:lnTo>
                    <a:lnTo>
                      <a:pt x="162" y="106"/>
                    </a:lnTo>
                    <a:lnTo>
                      <a:pt x="162" y="106"/>
                    </a:lnTo>
                    <a:lnTo>
                      <a:pt x="233" y="137"/>
                    </a:lnTo>
                    <a:lnTo>
                      <a:pt x="238" y="129"/>
                    </a:lnTo>
                    <a:lnTo>
                      <a:pt x="241" y="121"/>
                    </a:lnTo>
                    <a:lnTo>
                      <a:pt x="243" y="112"/>
                    </a:lnTo>
                    <a:lnTo>
                      <a:pt x="243" y="104"/>
                    </a:lnTo>
                    <a:lnTo>
                      <a:pt x="243" y="96"/>
                    </a:lnTo>
                    <a:lnTo>
                      <a:pt x="241" y="87"/>
                    </a:lnTo>
                    <a:lnTo>
                      <a:pt x="238" y="79"/>
                    </a:lnTo>
                    <a:lnTo>
                      <a:pt x="233" y="71"/>
                    </a:lnTo>
                    <a:close/>
                    <a:moveTo>
                      <a:pt x="220" y="152"/>
                    </a:moveTo>
                    <a:lnTo>
                      <a:pt x="149" y="121"/>
                    </a:lnTo>
                    <a:lnTo>
                      <a:pt x="149" y="182"/>
                    </a:lnTo>
                    <a:lnTo>
                      <a:pt x="167" y="180"/>
                    </a:lnTo>
                    <a:lnTo>
                      <a:pt x="183" y="175"/>
                    </a:lnTo>
                    <a:lnTo>
                      <a:pt x="198" y="169"/>
                    </a:lnTo>
                    <a:lnTo>
                      <a:pt x="213" y="159"/>
                    </a:lnTo>
                    <a:lnTo>
                      <a:pt x="217" y="155"/>
                    </a:lnTo>
                    <a:lnTo>
                      <a:pt x="220" y="152"/>
                    </a:lnTo>
                    <a:close/>
                    <a:moveTo>
                      <a:pt x="119" y="182"/>
                    </a:moveTo>
                    <a:lnTo>
                      <a:pt x="119" y="121"/>
                    </a:lnTo>
                    <a:lnTo>
                      <a:pt x="48" y="152"/>
                    </a:lnTo>
                    <a:lnTo>
                      <a:pt x="51" y="155"/>
                    </a:lnTo>
                    <a:lnTo>
                      <a:pt x="56" y="159"/>
                    </a:lnTo>
                    <a:lnTo>
                      <a:pt x="69" y="169"/>
                    </a:lnTo>
                    <a:lnTo>
                      <a:pt x="84" y="174"/>
                    </a:lnTo>
                    <a:lnTo>
                      <a:pt x="101" y="179"/>
                    </a:lnTo>
                    <a:lnTo>
                      <a:pt x="119" y="182"/>
                    </a:lnTo>
                    <a:close/>
                  </a:path>
                </a:pathLst>
              </a:custGeom>
              <a:grpFill/>
              <a:ln w="9525">
                <a:solidFill>
                  <a:srgbClr val="C6E7FC">
                    <a:lumMod val="75000"/>
                  </a:srgb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07" name="Freeform 41"/>
              <p:cNvSpPr>
                <a:spLocks/>
              </p:cNvSpPr>
              <p:nvPr/>
            </p:nvSpPr>
            <p:spPr bwMode="auto">
              <a:xfrm>
                <a:off x="4673799" y="3720903"/>
                <a:ext cx="336550" cy="441324"/>
              </a:xfrm>
              <a:custGeom>
                <a:avLst/>
                <a:gdLst/>
                <a:ahLst/>
                <a:cxnLst>
                  <a:cxn ang="0">
                    <a:pos x="212" y="45"/>
                  </a:cxn>
                  <a:cxn ang="0">
                    <a:pos x="212" y="239"/>
                  </a:cxn>
                  <a:cxn ang="0">
                    <a:pos x="202" y="248"/>
                  </a:cxn>
                  <a:cxn ang="0">
                    <a:pos x="190" y="257"/>
                  </a:cxn>
                  <a:cxn ang="0">
                    <a:pos x="177" y="263"/>
                  </a:cxn>
                  <a:cxn ang="0">
                    <a:pos x="164" y="270"/>
                  </a:cxn>
                  <a:cxn ang="0">
                    <a:pos x="150" y="273"/>
                  </a:cxn>
                  <a:cxn ang="0">
                    <a:pos x="136" y="277"/>
                  </a:cxn>
                  <a:cxn ang="0">
                    <a:pos x="121" y="278"/>
                  </a:cxn>
                  <a:cxn ang="0">
                    <a:pos x="106" y="278"/>
                  </a:cxn>
                  <a:cxn ang="0">
                    <a:pos x="89" y="278"/>
                  </a:cxn>
                  <a:cxn ang="0">
                    <a:pos x="74" y="275"/>
                  </a:cxn>
                  <a:cxn ang="0">
                    <a:pos x="59" y="272"/>
                  </a:cxn>
                  <a:cxn ang="0">
                    <a:pos x="46" y="267"/>
                  </a:cxn>
                  <a:cxn ang="0">
                    <a:pos x="33" y="262"/>
                  </a:cxn>
                  <a:cxn ang="0">
                    <a:pos x="21" y="255"/>
                  </a:cxn>
                  <a:cxn ang="0">
                    <a:pos x="10" y="247"/>
                  </a:cxn>
                  <a:cxn ang="0">
                    <a:pos x="0" y="239"/>
                  </a:cxn>
                  <a:cxn ang="0">
                    <a:pos x="0" y="45"/>
                  </a:cxn>
                  <a:cxn ang="0">
                    <a:pos x="11" y="33"/>
                  </a:cxn>
                  <a:cxn ang="0">
                    <a:pos x="23" y="25"/>
                  </a:cxn>
                  <a:cxn ang="0">
                    <a:pos x="35" y="16"/>
                  </a:cxn>
                  <a:cxn ang="0">
                    <a:pos x="48" y="10"/>
                  </a:cxn>
                  <a:cxn ang="0">
                    <a:pos x="63" y="7"/>
                  </a:cxn>
                  <a:cxn ang="0">
                    <a:pos x="76" y="3"/>
                  </a:cxn>
                  <a:cxn ang="0">
                    <a:pos x="91" y="0"/>
                  </a:cxn>
                  <a:cxn ang="0">
                    <a:pos x="106" y="0"/>
                  </a:cxn>
                  <a:cxn ang="0">
                    <a:pos x="121" y="2"/>
                  </a:cxn>
                  <a:cxn ang="0">
                    <a:pos x="136" y="3"/>
                  </a:cxn>
                  <a:cxn ang="0">
                    <a:pos x="149" y="7"/>
                  </a:cxn>
                  <a:cxn ang="0">
                    <a:pos x="164" y="11"/>
                  </a:cxn>
                  <a:cxn ang="0">
                    <a:pos x="177" y="18"/>
                  </a:cxn>
                  <a:cxn ang="0">
                    <a:pos x="189" y="25"/>
                  </a:cxn>
                  <a:cxn ang="0">
                    <a:pos x="200" y="35"/>
                  </a:cxn>
                  <a:cxn ang="0">
                    <a:pos x="212" y="45"/>
                  </a:cxn>
                </a:cxnLst>
                <a:rect l="0" t="0" r="r" b="b"/>
                <a:pathLst>
                  <a:path w="212" h="278">
                    <a:moveTo>
                      <a:pt x="212" y="45"/>
                    </a:moveTo>
                    <a:lnTo>
                      <a:pt x="212" y="239"/>
                    </a:lnTo>
                    <a:lnTo>
                      <a:pt x="202" y="248"/>
                    </a:lnTo>
                    <a:lnTo>
                      <a:pt x="190" y="257"/>
                    </a:lnTo>
                    <a:lnTo>
                      <a:pt x="177" y="263"/>
                    </a:lnTo>
                    <a:lnTo>
                      <a:pt x="164" y="270"/>
                    </a:lnTo>
                    <a:lnTo>
                      <a:pt x="150" y="273"/>
                    </a:lnTo>
                    <a:lnTo>
                      <a:pt x="136" y="277"/>
                    </a:lnTo>
                    <a:lnTo>
                      <a:pt x="121" y="278"/>
                    </a:lnTo>
                    <a:lnTo>
                      <a:pt x="106" y="278"/>
                    </a:lnTo>
                    <a:lnTo>
                      <a:pt x="89" y="278"/>
                    </a:lnTo>
                    <a:lnTo>
                      <a:pt x="74" y="275"/>
                    </a:lnTo>
                    <a:lnTo>
                      <a:pt x="59" y="272"/>
                    </a:lnTo>
                    <a:lnTo>
                      <a:pt x="46" y="267"/>
                    </a:lnTo>
                    <a:lnTo>
                      <a:pt x="33" y="262"/>
                    </a:lnTo>
                    <a:lnTo>
                      <a:pt x="21" y="255"/>
                    </a:lnTo>
                    <a:lnTo>
                      <a:pt x="10" y="247"/>
                    </a:lnTo>
                    <a:lnTo>
                      <a:pt x="0" y="239"/>
                    </a:lnTo>
                    <a:lnTo>
                      <a:pt x="0" y="45"/>
                    </a:lnTo>
                    <a:lnTo>
                      <a:pt x="11" y="33"/>
                    </a:lnTo>
                    <a:lnTo>
                      <a:pt x="23" y="25"/>
                    </a:lnTo>
                    <a:lnTo>
                      <a:pt x="35" y="16"/>
                    </a:lnTo>
                    <a:lnTo>
                      <a:pt x="48" y="10"/>
                    </a:lnTo>
                    <a:lnTo>
                      <a:pt x="63" y="7"/>
                    </a:lnTo>
                    <a:lnTo>
                      <a:pt x="76" y="3"/>
                    </a:lnTo>
                    <a:lnTo>
                      <a:pt x="91" y="0"/>
                    </a:lnTo>
                    <a:lnTo>
                      <a:pt x="106" y="0"/>
                    </a:lnTo>
                    <a:lnTo>
                      <a:pt x="121" y="2"/>
                    </a:lnTo>
                    <a:lnTo>
                      <a:pt x="136" y="3"/>
                    </a:lnTo>
                    <a:lnTo>
                      <a:pt x="149" y="7"/>
                    </a:lnTo>
                    <a:lnTo>
                      <a:pt x="164" y="11"/>
                    </a:lnTo>
                    <a:lnTo>
                      <a:pt x="177" y="18"/>
                    </a:lnTo>
                    <a:lnTo>
                      <a:pt x="189" y="25"/>
                    </a:lnTo>
                    <a:lnTo>
                      <a:pt x="200" y="35"/>
                    </a:lnTo>
                    <a:lnTo>
                      <a:pt x="212" y="45"/>
                    </a:lnTo>
                    <a:close/>
                  </a:path>
                </a:pathLst>
              </a:custGeom>
              <a:grpFill/>
              <a:ln w="9525">
                <a:solidFill>
                  <a:srgbClr val="C6E7FC">
                    <a:lumMod val="75000"/>
                  </a:srgb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08" name="Rectangle 42"/>
              <p:cNvSpPr>
                <a:spLocks noChangeArrowheads="1"/>
              </p:cNvSpPr>
              <p:nvPr/>
            </p:nvSpPr>
            <p:spPr bwMode="auto">
              <a:xfrm>
                <a:off x="5057332" y="3704332"/>
                <a:ext cx="73025" cy="484188"/>
              </a:xfrm>
              <a:prstGeom prst="rect">
                <a:avLst/>
              </a:prstGeom>
              <a:grpFill/>
              <a:ln w="9525">
                <a:solidFill>
                  <a:srgbClr val="C6E7FC">
                    <a:lumMod val="75000"/>
                  </a:srgbClr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09" name="Rectangle 43"/>
              <p:cNvSpPr>
                <a:spLocks noChangeArrowheads="1"/>
              </p:cNvSpPr>
              <p:nvPr/>
            </p:nvSpPr>
            <p:spPr bwMode="auto">
              <a:xfrm>
                <a:off x="4547440" y="3714551"/>
                <a:ext cx="76200" cy="484189"/>
              </a:xfrm>
              <a:prstGeom prst="rect">
                <a:avLst/>
              </a:prstGeom>
              <a:grpFill/>
              <a:ln w="9525">
                <a:solidFill>
                  <a:srgbClr val="C6E7FC">
                    <a:lumMod val="75000"/>
                  </a:srgbClr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</p:grpSp>
        <p:sp>
          <p:nvSpPr>
            <p:cNvPr id="105" name="Freeform 46"/>
            <p:cNvSpPr>
              <a:spLocks/>
            </p:cNvSpPr>
            <p:nvPr/>
          </p:nvSpPr>
          <p:spPr bwMode="auto">
            <a:xfrm>
              <a:off x="1714328" y="2945585"/>
              <a:ext cx="1686813" cy="485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1" y="0"/>
                </a:cxn>
                <a:cxn ang="0">
                  <a:pos x="701" y="128"/>
                </a:cxn>
                <a:cxn ang="0">
                  <a:pos x="0" y="128"/>
                </a:cxn>
                <a:cxn ang="0">
                  <a:pos x="0" y="96"/>
                </a:cxn>
                <a:cxn ang="0">
                  <a:pos x="0" y="63"/>
                </a:cxn>
                <a:cxn ang="0">
                  <a:pos x="0" y="32"/>
                </a:cxn>
                <a:cxn ang="0">
                  <a:pos x="0" y="0"/>
                </a:cxn>
              </a:cxnLst>
              <a:rect l="0" t="0" r="r" b="b"/>
              <a:pathLst>
                <a:path w="701" h="128">
                  <a:moveTo>
                    <a:pt x="0" y="0"/>
                  </a:moveTo>
                  <a:lnTo>
                    <a:pt x="701" y="0"/>
                  </a:lnTo>
                  <a:lnTo>
                    <a:pt x="701" y="128"/>
                  </a:lnTo>
                  <a:lnTo>
                    <a:pt x="0" y="128"/>
                  </a:lnTo>
                  <a:lnTo>
                    <a:pt x="0" y="96"/>
                  </a:lnTo>
                  <a:lnTo>
                    <a:pt x="0" y="63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C6E7FC">
                  <a:lumMod val="75000"/>
                </a:srgb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1463037" y="5566777"/>
            <a:ext cx="3788839" cy="434684"/>
            <a:chOff x="1313143" y="2710781"/>
            <a:chExt cx="3656904" cy="346310"/>
          </a:xfrm>
          <a:solidFill>
            <a:srgbClr val="4584D3">
              <a:lumMod val="50000"/>
            </a:srgbClr>
          </a:solidFill>
        </p:grpSpPr>
        <p:grpSp>
          <p:nvGrpSpPr>
            <p:cNvPr id="115" name="Group 2"/>
            <p:cNvGrpSpPr/>
            <p:nvPr/>
          </p:nvGrpSpPr>
          <p:grpSpPr>
            <a:xfrm>
              <a:off x="3410018" y="2710781"/>
              <a:ext cx="371911" cy="346310"/>
              <a:chOff x="5861886" y="3281962"/>
              <a:chExt cx="570229" cy="931843"/>
            </a:xfrm>
            <a:grpFill/>
          </p:grpSpPr>
          <p:sp>
            <p:nvSpPr>
              <p:cNvPr id="123" name="Freeform 40"/>
              <p:cNvSpPr>
                <a:spLocks noEditPoints="1"/>
              </p:cNvSpPr>
              <p:nvPr/>
            </p:nvSpPr>
            <p:spPr bwMode="auto">
              <a:xfrm>
                <a:off x="5934911" y="3281962"/>
                <a:ext cx="428625" cy="459853"/>
              </a:xfrm>
              <a:custGeom>
                <a:avLst/>
                <a:gdLst/>
                <a:ahLst/>
                <a:cxnLst>
                  <a:cxn ang="0">
                    <a:pos x="107" y="102"/>
                  </a:cxn>
                  <a:cxn ang="0">
                    <a:pos x="28" y="87"/>
                  </a:cxn>
                  <a:cxn ang="0">
                    <a:pos x="26" y="112"/>
                  </a:cxn>
                  <a:cxn ang="0">
                    <a:pos x="34" y="137"/>
                  </a:cxn>
                  <a:cxn ang="0">
                    <a:pos x="107" y="104"/>
                  </a:cxn>
                  <a:cxn ang="0">
                    <a:pos x="107" y="207"/>
                  </a:cxn>
                  <a:cxn ang="0">
                    <a:pos x="76" y="200"/>
                  </a:cxn>
                  <a:cxn ang="0">
                    <a:pos x="31" y="172"/>
                  </a:cxn>
                  <a:cxn ang="0">
                    <a:pos x="10" y="145"/>
                  </a:cxn>
                  <a:cxn ang="0">
                    <a:pos x="0" y="116"/>
                  </a:cxn>
                  <a:cxn ang="0">
                    <a:pos x="3" y="82"/>
                  </a:cxn>
                  <a:cxn ang="0">
                    <a:pos x="16" y="54"/>
                  </a:cxn>
                  <a:cxn ang="0">
                    <a:pos x="39" y="29"/>
                  </a:cxn>
                  <a:cxn ang="0">
                    <a:pos x="71" y="11"/>
                  </a:cxn>
                  <a:cxn ang="0">
                    <a:pos x="107" y="1"/>
                  </a:cxn>
                  <a:cxn ang="0">
                    <a:pos x="147" y="0"/>
                  </a:cxn>
                  <a:cxn ang="0">
                    <a:pos x="185" y="8"/>
                  </a:cxn>
                  <a:cxn ang="0">
                    <a:pos x="218" y="23"/>
                  </a:cxn>
                  <a:cxn ang="0">
                    <a:pos x="245" y="44"/>
                  </a:cxn>
                  <a:cxn ang="0">
                    <a:pos x="263" y="73"/>
                  </a:cxn>
                  <a:cxn ang="0">
                    <a:pos x="270" y="104"/>
                  </a:cxn>
                  <a:cxn ang="0">
                    <a:pos x="263" y="135"/>
                  </a:cxn>
                  <a:cxn ang="0">
                    <a:pos x="245" y="164"/>
                  </a:cxn>
                  <a:cxn ang="0">
                    <a:pos x="212" y="190"/>
                  </a:cxn>
                  <a:cxn ang="0">
                    <a:pos x="172" y="205"/>
                  </a:cxn>
                  <a:cxn ang="0">
                    <a:pos x="149" y="270"/>
                  </a:cxn>
                  <a:cxn ang="0">
                    <a:pos x="119" y="87"/>
                  </a:cxn>
                  <a:cxn ang="0">
                    <a:pos x="124" y="26"/>
                  </a:cxn>
                  <a:cxn ang="0">
                    <a:pos x="71" y="41"/>
                  </a:cxn>
                  <a:cxn ang="0">
                    <a:pos x="48" y="56"/>
                  </a:cxn>
                  <a:cxn ang="0">
                    <a:pos x="147" y="86"/>
                  </a:cxn>
                  <a:cxn ang="0">
                    <a:pos x="217" y="53"/>
                  </a:cxn>
                  <a:cxn ang="0">
                    <a:pos x="182" y="33"/>
                  </a:cxn>
                  <a:cxn ang="0">
                    <a:pos x="233" y="71"/>
                  </a:cxn>
                  <a:cxn ang="0">
                    <a:pos x="162" y="104"/>
                  </a:cxn>
                  <a:cxn ang="0">
                    <a:pos x="233" y="137"/>
                  </a:cxn>
                  <a:cxn ang="0">
                    <a:pos x="243" y="112"/>
                  </a:cxn>
                  <a:cxn ang="0">
                    <a:pos x="241" y="87"/>
                  </a:cxn>
                  <a:cxn ang="0">
                    <a:pos x="220" y="152"/>
                  </a:cxn>
                  <a:cxn ang="0">
                    <a:pos x="167" y="180"/>
                  </a:cxn>
                  <a:cxn ang="0">
                    <a:pos x="213" y="159"/>
                  </a:cxn>
                  <a:cxn ang="0">
                    <a:pos x="119" y="182"/>
                  </a:cxn>
                  <a:cxn ang="0">
                    <a:pos x="51" y="155"/>
                  </a:cxn>
                  <a:cxn ang="0">
                    <a:pos x="84" y="174"/>
                  </a:cxn>
                </a:cxnLst>
                <a:rect l="0" t="0" r="r" b="b"/>
                <a:pathLst>
                  <a:path w="270" h="276">
                    <a:moveTo>
                      <a:pt x="107" y="104"/>
                    </a:moveTo>
                    <a:lnTo>
                      <a:pt x="107" y="104"/>
                    </a:lnTo>
                    <a:lnTo>
                      <a:pt x="107" y="102"/>
                    </a:lnTo>
                    <a:lnTo>
                      <a:pt x="34" y="71"/>
                    </a:lnTo>
                    <a:lnTo>
                      <a:pt x="31" y="79"/>
                    </a:lnTo>
                    <a:lnTo>
                      <a:pt x="28" y="87"/>
                    </a:lnTo>
                    <a:lnTo>
                      <a:pt x="26" y="96"/>
                    </a:lnTo>
                    <a:lnTo>
                      <a:pt x="24" y="104"/>
                    </a:lnTo>
                    <a:lnTo>
                      <a:pt x="26" y="112"/>
                    </a:lnTo>
                    <a:lnTo>
                      <a:pt x="28" y="121"/>
                    </a:lnTo>
                    <a:lnTo>
                      <a:pt x="31" y="129"/>
                    </a:lnTo>
                    <a:lnTo>
                      <a:pt x="34" y="137"/>
                    </a:lnTo>
                    <a:lnTo>
                      <a:pt x="107" y="106"/>
                    </a:lnTo>
                    <a:lnTo>
                      <a:pt x="107" y="106"/>
                    </a:lnTo>
                    <a:lnTo>
                      <a:pt x="107" y="104"/>
                    </a:lnTo>
                    <a:close/>
                    <a:moveTo>
                      <a:pt x="119" y="276"/>
                    </a:moveTo>
                    <a:lnTo>
                      <a:pt x="119" y="208"/>
                    </a:lnTo>
                    <a:lnTo>
                      <a:pt x="107" y="207"/>
                    </a:lnTo>
                    <a:lnTo>
                      <a:pt x="96" y="205"/>
                    </a:lnTo>
                    <a:lnTo>
                      <a:pt x="86" y="203"/>
                    </a:lnTo>
                    <a:lnTo>
                      <a:pt x="76" y="200"/>
                    </a:lnTo>
                    <a:lnTo>
                      <a:pt x="58" y="190"/>
                    </a:lnTo>
                    <a:lnTo>
                      <a:pt x="39" y="180"/>
                    </a:lnTo>
                    <a:lnTo>
                      <a:pt x="31" y="172"/>
                    </a:lnTo>
                    <a:lnTo>
                      <a:pt x="23" y="164"/>
                    </a:lnTo>
                    <a:lnTo>
                      <a:pt x="16" y="155"/>
                    </a:lnTo>
                    <a:lnTo>
                      <a:pt x="10" y="145"/>
                    </a:lnTo>
                    <a:lnTo>
                      <a:pt x="6" y="135"/>
                    </a:lnTo>
                    <a:lnTo>
                      <a:pt x="3" y="126"/>
                    </a:lnTo>
                    <a:lnTo>
                      <a:pt x="0" y="116"/>
                    </a:lnTo>
                    <a:lnTo>
                      <a:pt x="0" y="104"/>
                    </a:lnTo>
                    <a:lnTo>
                      <a:pt x="0" y="94"/>
                    </a:lnTo>
                    <a:lnTo>
                      <a:pt x="3" y="82"/>
                    </a:lnTo>
                    <a:lnTo>
                      <a:pt x="6" y="73"/>
                    </a:lnTo>
                    <a:lnTo>
                      <a:pt x="10" y="63"/>
                    </a:lnTo>
                    <a:lnTo>
                      <a:pt x="16" y="54"/>
                    </a:lnTo>
                    <a:lnTo>
                      <a:pt x="23" y="44"/>
                    </a:lnTo>
                    <a:lnTo>
                      <a:pt x="31" y="36"/>
                    </a:lnTo>
                    <a:lnTo>
                      <a:pt x="39" y="29"/>
                    </a:lnTo>
                    <a:lnTo>
                      <a:pt x="49" y="23"/>
                    </a:lnTo>
                    <a:lnTo>
                      <a:pt x="59" y="16"/>
                    </a:lnTo>
                    <a:lnTo>
                      <a:pt x="71" y="11"/>
                    </a:lnTo>
                    <a:lnTo>
                      <a:pt x="82" y="8"/>
                    </a:lnTo>
                    <a:lnTo>
                      <a:pt x="94" y="5"/>
                    </a:lnTo>
                    <a:lnTo>
                      <a:pt x="107" y="1"/>
                    </a:lnTo>
                    <a:lnTo>
                      <a:pt x="121" y="0"/>
                    </a:lnTo>
                    <a:lnTo>
                      <a:pt x="134" y="0"/>
                    </a:lnTo>
                    <a:lnTo>
                      <a:pt x="147" y="0"/>
                    </a:lnTo>
                    <a:lnTo>
                      <a:pt x="160" y="1"/>
                    </a:lnTo>
                    <a:lnTo>
                      <a:pt x="174" y="5"/>
                    </a:lnTo>
                    <a:lnTo>
                      <a:pt x="185" y="8"/>
                    </a:lnTo>
                    <a:lnTo>
                      <a:pt x="197" y="11"/>
                    </a:lnTo>
                    <a:lnTo>
                      <a:pt x="208" y="16"/>
                    </a:lnTo>
                    <a:lnTo>
                      <a:pt x="218" y="23"/>
                    </a:lnTo>
                    <a:lnTo>
                      <a:pt x="228" y="29"/>
                    </a:lnTo>
                    <a:lnTo>
                      <a:pt x="236" y="36"/>
                    </a:lnTo>
                    <a:lnTo>
                      <a:pt x="245" y="44"/>
                    </a:lnTo>
                    <a:lnTo>
                      <a:pt x="251" y="54"/>
                    </a:lnTo>
                    <a:lnTo>
                      <a:pt x="258" y="63"/>
                    </a:lnTo>
                    <a:lnTo>
                      <a:pt x="263" y="73"/>
                    </a:lnTo>
                    <a:lnTo>
                      <a:pt x="266" y="82"/>
                    </a:lnTo>
                    <a:lnTo>
                      <a:pt x="268" y="94"/>
                    </a:lnTo>
                    <a:lnTo>
                      <a:pt x="270" y="104"/>
                    </a:lnTo>
                    <a:lnTo>
                      <a:pt x="268" y="116"/>
                    </a:lnTo>
                    <a:lnTo>
                      <a:pt x="266" y="126"/>
                    </a:lnTo>
                    <a:lnTo>
                      <a:pt x="263" y="135"/>
                    </a:lnTo>
                    <a:lnTo>
                      <a:pt x="258" y="145"/>
                    </a:lnTo>
                    <a:lnTo>
                      <a:pt x="251" y="155"/>
                    </a:lnTo>
                    <a:lnTo>
                      <a:pt x="245" y="164"/>
                    </a:lnTo>
                    <a:lnTo>
                      <a:pt x="236" y="172"/>
                    </a:lnTo>
                    <a:lnTo>
                      <a:pt x="228" y="180"/>
                    </a:lnTo>
                    <a:lnTo>
                      <a:pt x="212" y="190"/>
                    </a:lnTo>
                    <a:lnTo>
                      <a:pt x="192" y="200"/>
                    </a:lnTo>
                    <a:lnTo>
                      <a:pt x="183" y="203"/>
                    </a:lnTo>
                    <a:lnTo>
                      <a:pt x="172" y="205"/>
                    </a:lnTo>
                    <a:lnTo>
                      <a:pt x="160" y="207"/>
                    </a:lnTo>
                    <a:lnTo>
                      <a:pt x="149" y="208"/>
                    </a:lnTo>
                    <a:lnTo>
                      <a:pt x="149" y="270"/>
                    </a:lnTo>
                    <a:lnTo>
                      <a:pt x="119" y="276"/>
                    </a:lnTo>
                    <a:close/>
                    <a:moveTo>
                      <a:pt x="48" y="56"/>
                    </a:moveTo>
                    <a:lnTo>
                      <a:pt x="119" y="87"/>
                    </a:lnTo>
                    <a:lnTo>
                      <a:pt x="122" y="86"/>
                    </a:lnTo>
                    <a:lnTo>
                      <a:pt x="124" y="86"/>
                    </a:lnTo>
                    <a:lnTo>
                      <a:pt x="124" y="26"/>
                    </a:lnTo>
                    <a:lnTo>
                      <a:pt x="106" y="28"/>
                    </a:lnTo>
                    <a:lnTo>
                      <a:pt x="87" y="33"/>
                    </a:lnTo>
                    <a:lnTo>
                      <a:pt x="71" y="41"/>
                    </a:lnTo>
                    <a:lnTo>
                      <a:pt x="56" y="49"/>
                    </a:lnTo>
                    <a:lnTo>
                      <a:pt x="51" y="53"/>
                    </a:lnTo>
                    <a:lnTo>
                      <a:pt x="48" y="56"/>
                    </a:lnTo>
                    <a:close/>
                    <a:moveTo>
                      <a:pt x="144" y="26"/>
                    </a:moveTo>
                    <a:lnTo>
                      <a:pt x="144" y="86"/>
                    </a:lnTo>
                    <a:lnTo>
                      <a:pt x="147" y="86"/>
                    </a:lnTo>
                    <a:lnTo>
                      <a:pt x="149" y="87"/>
                    </a:lnTo>
                    <a:lnTo>
                      <a:pt x="220" y="56"/>
                    </a:lnTo>
                    <a:lnTo>
                      <a:pt x="217" y="53"/>
                    </a:lnTo>
                    <a:lnTo>
                      <a:pt x="213" y="49"/>
                    </a:lnTo>
                    <a:lnTo>
                      <a:pt x="198" y="41"/>
                    </a:lnTo>
                    <a:lnTo>
                      <a:pt x="182" y="33"/>
                    </a:lnTo>
                    <a:lnTo>
                      <a:pt x="164" y="28"/>
                    </a:lnTo>
                    <a:lnTo>
                      <a:pt x="144" y="26"/>
                    </a:lnTo>
                    <a:close/>
                    <a:moveTo>
                      <a:pt x="233" y="71"/>
                    </a:moveTo>
                    <a:lnTo>
                      <a:pt x="162" y="102"/>
                    </a:lnTo>
                    <a:lnTo>
                      <a:pt x="162" y="104"/>
                    </a:lnTo>
                    <a:lnTo>
                      <a:pt x="162" y="104"/>
                    </a:lnTo>
                    <a:lnTo>
                      <a:pt x="162" y="106"/>
                    </a:lnTo>
                    <a:lnTo>
                      <a:pt x="162" y="106"/>
                    </a:lnTo>
                    <a:lnTo>
                      <a:pt x="233" y="137"/>
                    </a:lnTo>
                    <a:lnTo>
                      <a:pt x="238" y="129"/>
                    </a:lnTo>
                    <a:lnTo>
                      <a:pt x="241" y="121"/>
                    </a:lnTo>
                    <a:lnTo>
                      <a:pt x="243" y="112"/>
                    </a:lnTo>
                    <a:lnTo>
                      <a:pt x="243" y="104"/>
                    </a:lnTo>
                    <a:lnTo>
                      <a:pt x="243" y="96"/>
                    </a:lnTo>
                    <a:lnTo>
                      <a:pt x="241" y="87"/>
                    </a:lnTo>
                    <a:lnTo>
                      <a:pt x="238" y="79"/>
                    </a:lnTo>
                    <a:lnTo>
                      <a:pt x="233" y="71"/>
                    </a:lnTo>
                    <a:close/>
                    <a:moveTo>
                      <a:pt x="220" y="152"/>
                    </a:moveTo>
                    <a:lnTo>
                      <a:pt x="149" y="121"/>
                    </a:lnTo>
                    <a:lnTo>
                      <a:pt x="149" y="182"/>
                    </a:lnTo>
                    <a:lnTo>
                      <a:pt x="167" y="180"/>
                    </a:lnTo>
                    <a:lnTo>
                      <a:pt x="183" y="175"/>
                    </a:lnTo>
                    <a:lnTo>
                      <a:pt x="198" y="169"/>
                    </a:lnTo>
                    <a:lnTo>
                      <a:pt x="213" y="159"/>
                    </a:lnTo>
                    <a:lnTo>
                      <a:pt x="217" y="155"/>
                    </a:lnTo>
                    <a:lnTo>
                      <a:pt x="220" y="152"/>
                    </a:lnTo>
                    <a:close/>
                    <a:moveTo>
                      <a:pt x="119" y="182"/>
                    </a:moveTo>
                    <a:lnTo>
                      <a:pt x="119" y="121"/>
                    </a:lnTo>
                    <a:lnTo>
                      <a:pt x="48" y="152"/>
                    </a:lnTo>
                    <a:lnTo>
                      <a:pt x="51" y="155"/>
                    </a:lnTo>
                    <a:lnTo>
                      <a:pt x="56" y="159"/>
                    </a:lnTo>
                    <a:lnTo>
                      <a:pt x="69" y="169"/>
                    </a:lnTo>
                    <a:lnTo>
                      <a:pt x="84" y="174"/>
                    </a:lnTo>
                    <a:lnTo>
                      <a:pt x="101" y="179"/>
                    </a:lnTo>
                    <a:lnTo>
                      <a:pt x="119" y="182"/>
                    </a:lnTo>
                    <a:close/>
                  </a:path>
                </a:pathLst>
              </a:custGeom>
              <a:grpFill/>
              <a:ln w="9525">
                <a:solidFill>
                  <a:srgbClr val="4584D3">
                    <a:lumMod val="50000"/>
                  </a:srgb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24" name="Freeform 41"/>
              <p:cNvSpPr>
                <a:spLocks/>
              </p:cNvSpPr>
              <p:nvPr/>
            </p:nvSpPr>
            <p:spPr bwMode="auto">
              <a:xfrm>
                <a:off x="5973612" y="3730502"/>
                <a:ext cx="336550" cy="441325"/>
              </a:xfrm>
              <a:custGeom>
                <a:avLst/>
                <a:gdLst/>
                <a:ahLst/>
                <a:cxnLst>
                  <a:cxn ang="0">
                    <a:pos x="212" y="45"/>
                  </a:cxn>
                  <a:cxn ang="0">
                    <a:pos x="212" y="239"/>
                  </a:cxn>
                  <a:cxn ang="0">
                    <a:pos x="202" y="248"/>
                  </a:cxn>
                  <a:cxn ang="0">
                    <a:pos x="190" y="257"/>
                  </a:cxn>
                  <a:cxn ang="0">
                    <a:pos x="177" y="263"/>
                  </a:cxn>
                  <a:cxn ang="0">
                    <a:pos x="164" y="270"/>
                  </a:cxn>
                  <a:cxn ang="0">
                    <a:pos x="150" y="273"/>
                  </a:cxn>
                  <a:cxn ang="0">
                    <a:pos x="136" y="277"/>
                  </a:cxn>
                  <a:cxn ang="0">
                    <a:pos x="121" y="278"/>
                  </a:cxn>
                  <a:cxn ang="0">
                    <a:pos x="106" y="278"/>
                  </a:cxn>
                  <a:cxn ang="0">
                    <a:pos x="89" y="278"/>
                  </a:cxn>
                  <a:cxn ang="0">
                    <a:pos x="74" y="275"/>
                  </a:cxn>
                  <a:cxn ang="0">
                    <a:pos x="59" y="272"/>
                  </a:cxn>
                  <a:cxn ang="0">
                    <a:pos x="46" y="267"/>
                  </a:cxn>
                  <a:cxn ang="0">
                    <a:pos x="33" y="262"/>
                  </a:cxn>
                  <a:cxn ang="0">
                    <a:pos x="21" y="255"/>
                  </a:cxn>
                  <a:cxn ang="0">
                    <a:pos x="10" y="247"/>
                  </a:cxn>
                  <a:cxn ang="0">
                    <a:pos x="0" y="239"/>
                  </a:cxn>
                  <a:cxn ang="0">
                    <a:pos x="0" y="45"/>
                  </a:cxn>
                  <a:cxn ang="0">
                    <a:pos x="11" y="33"/>
                  </a:cxn>
                  <a:cxn ang="0">
                    <a:pos x="23" y="25"/>
                  </a:cxn>
                  <a:cxn ang="0">
                    <a:pos x="35" y="16"/>
                  </a:cxn>
                  <a:cxn ang="0">
                    <a:pos x="48" y="10"/>
                  </a:cxn>
                  <a:cxn ang="0">
                    <a:pos x="63" y="7"/>
                  </a:cxn>
                  <a:cxn ang="0">
                    <a:pos x="76" y="3"/>
                  </a:cxn>
                  <a:cxn ang="0">
                    <a:pos x="91" y="0"/>
                  </a:cxn>
                  <a:cxn ang="0">
                    <a:pos x="106" y="0"/>
                  </a:cxn>
                  <a:cxn ang="0">
                    <a:pos x="121" y="2"/>
                  </a:cxn>
                  <a:cxn ang="0">
                    <a:pos x="136" y="3"/>
                  </a:cxn>
                  <a:cxn ang="0">
                    <a:pos x="149" y="7"/>
                  </a:cxn>
                  <a:cxn ang="0">
                    <a:pos x="164" y="11"/>
                  </a:cxn>
                  <a:cxn ang="0">
                    <a:pos x="177" y="18"/>
                  </a:cxn>
                  <a:cxn ang="0">
                    <a:pos x="189" y="25"/>
                  </a:cxn>
                  <a:cxn ang="0">
                    <a:pos x="200" y="35"/>
                  </a:cxn>
                  <a:cxn ang="0">
                    <a:pos x="212" y="45"/>
                  </a:cxn>
                </a:cxnLst>
                <a:rect l="0" t="0" r="r" b="b"/>
                <a:pathLst>
                  <a:path w="212" h="278">
                    <a:moveTo>
                      <a:pt x="212" y="45"/>
                    </a:moveTo>
                    <a:lnTo>
                      <a:pt x="212" y="239"/>
                    </a:lnTo>
                    <a:lnTo>
                      <a:pt x="202" y="248"/>
                    </a:lnTo>
                    <a:lnTo>
                      <a:pt x="190" y="257"/>
                    </a:lnTo>
                    <a:lnTo>
                      <a:pt x="177" y="263"/>
                    </a:lnTo>
                    <a:lnTo>
                      <a:pt x="164" y="270"/>
                    </a:lnTo>
                    <a:lnTo>
                      <a:pt x="150" y="273"/>
                    </a:lnTo>
                    <a:lnTo>
                      <a:pt x="136" y="277"/>
                    </a:lnTo>
                    <a:lnTo>
                      <a:pt x="121" y="278"/>
                    </a:lnTo>
                    <a:lnTo>
                      <a:pt x="106" y="278"/>
                    </a:lnTo>
                    <a:lnTo>
                      <a:pt x="89" y="278"/>
                    </a:lnTo>
                    <a:lnTo>
                      <a:pt x="74" y="275"/>
                    </a:lnTo>
                    <a:lnTo>
                      <a:pt x="59" y="272"/>
                    </a:lnTo>
                    <a:lnTo>
                      <a:pt x="46" y="267"/>
                    </a:lnTo>
                    <a:lnTo>
                      <a:pt x="33" y="262"/>
                    </a:lnTo>
                    <a:lnTo>
                      <a:pt x="21" y="255"/>
                    </a:lnTo>
                    <a:lnTo>
                      <a:pt x="10" y="247"/>
                    </a:lnTo>
                    <a:lnTo>
                      <a:pt x="0" y="239"/>
                    </a:lnTo>
                    <a:lnTo>
                      <a:pt x="0" y="45"/>
                    </a:lnTo>
                    <a:lnTo>
                      <a:pt x="11" y="33"/>
                    </a:lnTo>
                    <a:lnTo>
                      <a:pt x="23" y="25"/>
                    </a:lnTo>
                    <a:lnTo>
                      <a:pt x="35" y="16"/>
                    </a:lnTo>
                    <a:lnTo>
                      <a:pt x="48" y="10"/>
                    </a:lnTo>
                    <a:lnTo>
                      <a:pt x="63" y="7"/>
                    </a:lnTo>
                    <a:lnTo>
                      <a:pt x="76" y="3"/>
                    </a:lnTo>
                    <a:lnTo>
                      <a:pt x="91" y="0"/>
                    </a:lnTo>
                    <a:lnTo>
                      <a:pt x="106" y="0"/>
                    </a:lnTo>
                    <a:lnTo>
                      <a:pt x="121" y="2"/>
                    </a:lnTo>
                    <a:lnTo>
                      <a:pt x="136" y="3"/>
                    </a:lnTo>
                    <a:lnTo>
                      <a:pt x="149" y="7"/>
                    </a:lnTo>
                    <a:lnTo>
                      <a:pt x="164" y="11"/>
                    </a:lnTo>
                    <a:lnTo>
                      <a:pt x="177" y="18"/>
                    </a:lnTo>
                    <a:lnTo>
                      <a:pt x="189" y="25"/>
                    </a:lnTo>
                    <a:lnTo>
                      <a:pt x="200" y="35"/>
                    </a:lnTo>
                    <a:lnTo>
                      <a:pt x="212" y="45"/>
                    </a:lnTo>
                    <a:close/>
                  </a:path>
                </a:pathLst>
              </a:custGeom>
              <a:grpFill/>
              <a:ln w="9525">
                <a:solidFill>
                  <a:srgbClr val="4584D3">
                    <a:lumMod val="50000"/>
                  </a:srgb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25" name="Rectangle 42"/>
              <p:cNvSpPr>
                <a:spLocks noChangeArrowheads="1"/>
              </p:cNvSpPr>
              <p:nvPr/>
            </p:nvSpPr>
            <p:spPr bwMode="auto">
              <a:xfrm>
                <a:off x="5861886" y="3729617"/>
                <a:ext cx="73025" cy="484188"/>
              </a:xfrm>
              <a:prstGeom prst="rect">
                <a:avLst/>
              </a:prstGeom>
              <a:grpFill/>
              <a:ln w="9525">
                <a:solidFill>
                  <a:srgbClr val="4584D3">
                    <a:lumMod val="50000"/>
                  </a:srgbClr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26" name="Rectangle 43"/>
              <p:cNvSpPr>
                <a:spLocks noChangeArrowheads="1"/>
              </p:cNvSpPr>
              <p:nvPr/>
            </p:nvSpPr>
            <p:spPr bwMode="auto">
              <a:xfrm>
                <a:off x="6355915" y="3721028"/>
                <a:ext cx="76200" cy="484189"/>
              </a:xfrm>
              <a:prstGeom prst="rect">
                <a:avLst/>
              </a:prstGeom>
              <a:grpFill/>
              <a:ln w="9525">
                <a:solidFill>
                  <a:srgbClr val="4584D3">
                    <a:lumMod val="50000"/>
                  </a:srgbClr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</p:grpSp>
        <p:sp>
          <p:nvSpPr>
            <p:cNvPr id="116" name="Rectangle 44"/>
            <p:cNvSpPr>
              <a:spLocks noChangeArrowheads="1"/>
            </p:cNvSpPr>
            <p:nvPr/>
          </p:nvSpPr>
          <p:spPr bwMode="auto">
            <a:xfrm>
              <a:off x="3772598" y="2951621"/>
              <a:ext cx="828000" cy="36000"/>
            </a:xfrm>
            <a:prstGeom prst="rect">
              <a:avLst/>
            </a:prstGeom>
            <a:grpFill/>
            <a:ln w="25400">
              <a:solidFill>
                <a:srgbClr val="4584D3">
                  <a:lumMod val="50000"/>
                </a:srgb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  <p:grpSp>
          <p:nvGrpSpPr>
            <p:cNvPr id="117" name="Group 15"/>
            <p:cNvGrpSpPr/>
            <p:nvPr/>
          </p:nvGrpSpPr>
          <p:grpSpPr>
            <a:xfrm>
              <a:off x="4589861" y="2718378"/>
              <a:ext cx="380186" cy="331983"/>
              <a:chOff x="4547440" y="3305448"/>
              <a:chExt cx="582917" cy="893292"/>
            </a:xfrm>
            <a:grpFill/>
          </p:grpSpPr>
          <p:sp>
            <p:nvSpPr>
              <p:cNvPr id="119" name="Freeform 40"/>
              <p:cNvSpPr>
                <a:spLocks noEditPoints="1"/>
              </p:cNvSpPr>
              <p:nvPr/>
            </p:nvSpPr>
            <p:spPr bwMode="auto">
              <a:xfrm>
                <a:off x="4629348" y="3305448"/>
                <a:ext cx="428625" cy="438150"/>
              </a:xfrm>
              <a:custGeom>
                <a:avLst/>
                <a:gdLst/>
                <a:ahLst/>
                <a:cxnLst>
                  <a:cxn ang="0">
                    <a:pos x="107" y="102"/>
                  </a:cxn>
                  <a:cxn ang="0">
                    <a:pos x="28" y="87"/>
                  </a:cxn>
                  <a:cxn ang="0">
                    <a:pos x="26" y="112"/>
                  </a:cxn>
                  <a:cxn ang="0">
                    <a:pos x="34" y="137"/>
                  </a:cxn>
                  <a:cxn ang="0">
                    <a:pos x="107" y="104"/>
                  </a:cxn>
                  <a:cxn ang="0">
                    <a:pos x="107" y="207"/>
                  </a:cxn>
                  <a:cxn ang="0">
                    <a:pos x="76" y="200"/>
                  </a:cxn>
                  <a:cxn ang="0">
                    <a:pos x="31" y="172"/>
                  </a:cxn>
                  <a:cxn ang="0">
                    <a:pos x="10" y="145"/>
                  </a:cxn>
                  <a:cxn ang="0">
                    <a:pos x="0" y="116"/>
                  </a:cxn>
                  <a:cxn ang="0">
                    <a:pos x="3" y="82"/>
                  </a:cxn>
                  <a:cxn ang="0">
                    <a:pos x="16" y="54"/>
                  </a:cxn>
                  <a:cxn ang="0">
                    <a:pos x="39" y="29"/>
                  </a:cxn>
                  <a:cxn ang="0">
                    <a:pos x="71" y="11"/>
                  </a:cxn>
                  <a:cxn ang="0">
                    <a:pos x="107" y="1"/>
                  </a:cxn>
                  <a:cxn ang="0">
                    <a:pos x="147" y="0"/>
                  </a:cxn>
                  <a:cxn ang="0">
                    <a:pos x="185" y="8"/>
                  </a:cxn>
                  <a:cxn ang="0">
                    <a:pos x="218" y="23"/>
                  </a:cxn>
                  <a:cxn ang="0">
                    <a:pos x="245" y="44"/>
                  </a:cxn>
                  <a:cxn ang="0">
                    <a:pos x="263" y="73"/>
                  </a:cxn>
                  <a:cxn ang="0">
                    <a:pos x="270" y="104"/>
                  </a:cxn>
                  <a:cxn ang="0">
                    <a:pos x="263" y="135"/>
                  </a:cxn>
                  <a:cxn ang="0">
                    <a:pos x="245" y="164"/>
                  </a:cxn>
                  <a:cxn ang="0">
                    <a:pos x="212" y="190"/>
                  </a:cxn>
                  <a:cxn ang="0">
                    <a:pos x="172" y="205"/>
                  </a:cxn>
                  <a:cxn ang="0">
                    <a:pos x="149" y="270"/>
                  </a:cxn>
                  <a:cxn ang="0">
                    <a:pos x="119" y="87"/>
                  </a:cxn>
                  <a:cxn ang="0">
                    <a:pos x="124" y="26"/>
                  </a:cxn>
                  <a:cxn ang="0">
                    <a:pos x="71" y="41"/>
                  </a:cxn>
                  <a:cxn ang="0">
                    <a:pos x="48" y="56"/>
                  </a:cxn>
                  <a:cxn ang="0">
                    <a:pos x="147" y="86"/>
                  </a:cxn>
                  <a:cxn ang="0">
                    <a:pos x="217" y="53"/>
                  </a:cxn>
                  <a:cxn ang="0">
                    <a:pos x="182" y="33"/>
                  </a:cxn>
                  <a:cxn ang="0">
                    <a:pos x="233" y="71"/>
                  </a:cxn>
                  <a:cxn ang="0">
                    <a:pos x="162" y="104"/>
                  </a:cxn>
                  <a:cxn ang="0">
                    <a:pos x="233" y="137"/>
                  </a:cxn>
                  <a:cxn ang="0">
                    <a:pos x="243" y="112"/>
                  </a:cxn>
                  <a:cxn ang="0">
                    <a:pos x="241" y="87"/>
                  </a:cxn>
                  <a:cxn ang="0">
                    <a:pos x="220" y="152"/>
                  </a:cxn>
                  <a:cxn ang="0">
                    <a:pos x="167" y="180"/>
                  </a:cxn>
                  <a:cxn ang="0">
                    <a:pos x="213" y="159"/>
                  </a:cxn>
                  <a:cxn ang="0">
                    <a:pos x="119" y="182"/>
                  </a:cxn>
                  <a:cxn ang="0">
                    <a:pos x="51" y="155"/>
                  </a:cxn>
                  <a:cxn ang="0">
                    <a:pos x="84" y="174"/>
                  </a:cxn>
                </a:cxnLst>
                <a:rect l="0" t="0" r="r" b="b"/>
                <a:pathLst>
                  <a:path w="270" h="276">
                    <a:moveTo>
                      <a:pt x="107" y="104"/>
                    </a:moveTo>
                    <a:lnTo>
                      <a:pt x="107" y="104"/>
                    </a:lnTo>
                    <a:lnTo>
                      <a:pt x="107" y="102"/>
                    </a:lnTo>
                    <a:lnTo>
                      <a:pt x="34" y="71"/>
                    </a:lnTo>
                    <a:lnTo>
                      <a:pt x="31" y="79"/>
                    </a:lnTo>
                    <a:lnTo>
                      <a:pt x="28" y="87"/>
                    </a:lnTo>
                    <a:lnTo>
                      <a:pt x="26" y="96"/>
                    </a:lnTo>
                    <a:lnTo>
                      <a:pt x="24" y="104"/>
                    </a:lnTo>
                    <a:lnTo>
                      <a:pt x="26" y="112"/>
                    </a:lnTo>
                    <a:lnTo>
                      <a:pt x="28" y="121"/>
                    </a:lnTo>
                    <a:lnTo>
                      <a:pt x="31" y="129"/>
                    </a:lnTo>
                    <a:lnTo>
                      <a:pt x="34" y="137"/>
                    </a:lnTo>
                    <a:lnTo>
                      <a:pt x="107" y="106"/>
                    </a:lnTo>
                    <a:lnTo>
                      <a:pt x="107" y="106"/>
                    </a:lnTo>
                    <a:lnTo>
                      <a:pt x="107" y="104"/>
                    </a:lnTo>
                    <a:close/>
                    <a:moveTo>
                      <a:pt x="119" y="276"/>
                    </a:moveTo>
                    <a:lnTo>
                      <a:pt x="119" y="208"/>
                    </a:lnTo>
                    <a:lnTo>
                      <a:pt x="107" y="207"/>
                    </a:lnTo>
                    <a:lnTo>
                      <a:pt x="96" y="205"/>
                    </a:lnTo>
                    <a:lnTo>
                      <a:pt x="86" y="203"/>
                    </a:lnTo>
                    <a:lnTo>
                      <a:pt x="76" y="200"/>
                    </a:lnTo>
                    <a:lnTo>
                      <a:pt x="58" y="190"/>
                    </a:lnTo>
                    <a:lnTo>
                      <a:pt x="39" y="180"/>
                    </a:lnTo>
                    <a:lnTo>
                      <a:pt x="31" y="172"/>
                    </a:lnTo>
                    <a:lnTo>
                      <a:pt x="23" y="164"/>
                    </a:lnTo>
                    <a:lnTo>
                      <a:pt x="16" y="155"/>
                    </a:lnTo>
                    <a:lnTo>
                      <a:pt x="10" y="145"/>
                    </a:lnTo>
                    <a:lnTo>
                      <a:pt x="6" y="135"/>
                    </a:lnTo>
                    <a:lnTo>
                      <a:pt x="3" y="126"/>
                    </a:lnTo>
                    <a:lnTo>
                      <a:pt x="0" y="116"/>
                    </a:lnTo>
                    <a:lnTo>
                      <a:pt x="0" y="104"/>
                    </a:lnTo>
                    <a:lnTo>
                      <a:pt x="0" y="94"/>
                    </a:lnTo>
                    <a:lnTo>
                      <a:pt x="3" y="82"/>
                    </a:lnTo>
                    <a:lnTo>
                      <a:pt x="6" y="73"/>
                    </a:lnTo>
                    <a:lnTo>
                      <a:pt x="10" y="63"/>
                    </a:lnTo>
                    <a:lnTo>
                      <a:pt x="16" y="54"/>
                    </a:lnTo>
                    <a:lnTo>
                      <a:pt x="23" y="44"/>
                    </a:lnTo>
                    <a:lnTo>
                      <a:pt x="31" y="36"/>
                    </a:lnTo>
                    <a:lnTo>
                      <a:pt x="39" y="29"/>
                    </a:lnTo>
                    <a:lnTo>
                      <a:pt x="49" y="23"/>
                    </a:lnTo>
                    <a:lnTo>
                      <a:pt x="59" y="16"/>
                    </a:lnTo>
                    <a:lnTo>
                      <a:pt x="71" y="11"/>
                    </a:lnTo>
                    <a:lnTo>
                      <a:pt x="82" y="8"/>
                    </a:lnTo>
                    <a:lnTo>
                      <a:pt x="94" y="5"/>
                    </a:lnTo>
                    <a:lnTo>
                      <a:pt x="107" y="1"/>
                    </a:lnTo>
                    <a:lnTo>
                      <a:pt x="121" y="0"/>
                    </a:lnTo>
                    <a:lnTo>
                      <a:pt x="134" y="0"/>
                    </a:lnTo>
                    <a:lnTo>
                      <a:pt x="147" y="0"/>
                    </a:lnTo>
                    <a:lnTo>
                      <a:pt x="160" y="1"/>
                    </a:lnTo>
                    <a:lnTo>
                      <a:pt x="174" y="5"/>
                    </a:lnTo>
                    <a:lnTo>
                      <a:pt x="185" y="8"/>
                    </a:lnTo>
                    <a:lnTo>
                      <a:pt x="197" y="11"/>
                    </a:lnTo>
                    <a:lnTo>
                      <a:pt x="208" y="16"/>
                    </a:lnTo>
                    <a:lnTo>
                      <a:pt x="218" y="23"/>
                    </a:lnTo>
                    <a:lnTo>
                      <a:pt x="228" y="29"/>
                    </a:lnTo>
                    <a:lnTo>
                      <a:pt x="236" y="36"/>
                    </a:lnTo>
                    <a:lnTo>
                      <a:pt x="245" y="44"/>
                    </a:lnTo>
                    <a:lnTo>
                      <a:pt x="251" y="54"/>
                    </a:lnTo>
                    <a:lnTo>
                      <a:pt x="258" y="63"/>
                    </a:lnTo>
                    <a:lnTo>
                      <a:pt x="263" y="73"/>
                    </a:lnTo>
                    <a:lnTo>
                      <a:pt x="266" y="82"/>
                    </a:lnTo>
                    <a:lnTo>
                      <a:pt x="268" y="94"/>
                    </a:lnTo>
                    <a:lnTo>
                      <a:pt x="270" y="104"/>
                    </a:lnTo>
                    <a:lnTo>
                      <a:pt x="268" y="116"/>
                    </a:lnTo>
                    <a:lnTo>
                      <a:pt x="266" y="126"/>
                    </a:lnTo>
                    <a:lnTo>
                      <a:pt x="263" y="135"/>
                    </a:lnTo>
                    <a:lnTo>
                      <a:pt x="258" y="145"/>
                    </a:lnTo>
                    <a:lnTo>
                      <a:pt x="251" y="155"/>
                    </a:lnTo>
                    <a:lnTo>
                      <a:pt x="245" y="164"/>
                    </a:lnTo>
                    <a:lnTo>
                      <a:pt x="236" y="172"/>
                    </a:lnTo>
                    <a:lnTo>
                      <a:pt x="228" y="180"/>
                    </a:lnTo>
                    <a:lnTo>
                      <a:pt x="212" y="190"/>
                    </a:lnTo>
                    <a:lnTo>
                      <a:pt x="192" y="200"/>
                    </a:lnTo>
                    <a:lnTo>
                      <a:pt x="183" y="203"/>
                    </a:lnTo>
                    <a:lnTo>
                      <a:pt x="172" y="205"/>
                    </a:lnTo>
                    <a:lnTo>
                      <a:pt x="160" y="207"/>
                    </a:lnTo>
                    <a:lnTo>
                      <a:pt x="149" y="208"/>
                    </a:lnTo>
                    <a:lnTo>
                      <a:pt x="149" y="270"/>
                    </a:lnTo>
                    <a:lnTo>
                      <a:pt x="119" y="276"/>
                    </a:lnTo>
                    <a:close/>
                    <a:moveTo>
                      <a:pt x="48" y="56"/>
                    </a:moveTo>
                    <a:lnTo>
                      <a:pt x="119" y="87"/>
                    </a:lnTo>
                    <a:lnTo>
                      <a:pt x="122" y="86"/>
                    </a:lnTo>
                    <a:lnTo>
                      <a:pt x="124" y="86"/>
                    </a:lnTo>
                    <a:lnTo>
                      <a:pt x="124" y="26"/>
                    </a:lnTo>
                    <a:lnTo>
                      <a:pt x="106" y="28"/>
                    </a:lnTo>
                    <a:lnTo>
                      <a:pt x="87" y="33"/>
                    </a:lnTo>
                    <a:lnTo>
                      <a:pt x="71" y="41"/>
                    </a:lnTo>
                    <a:lnTo>
                      <a:pt x="56" y="49"/>
                    </a:lnTo>
                    <a:lnTo>
                      <a:pt x="51" y="53"/>
                    </a:lnTo>
                    <a:lnTo>
                      <a:pt x="48" y="56"/>
                    </a:lnTo>
                    <a:close/>
                    <a:moveTo>
                      <a:pt x="144" y="26"/>
                    </a:moveTo>
                    <a:lnTo>
                      <a:pt x="144" y="86"/>
                    </a:lnTo>
                    <a:lnTo>
                      <a:pt x="147" y="86"/>
                    </a:lnTo>
                    <a:lnTo>
                      <a:pt x="149" y="87"/>
                    </a:lnTo>
                    <a:lnTo>
                      <a:pt x="220" y="56"/>
                    </a:lnTo>
                    <a:lnTo>
                      <a:pt x="217" y="53"/>
                    </a:lnTo>
                    <a:lnTo>
                      <a:pt x="213" y="49"/>
                    </a:lnTo>
                    <a:lnTo>
                      <a:pt x="198" y="41"/>
                    </a:lnTo>
                    <a:lnTo>
                      <a:pt x="182" y="33"/>
                    </a:lnTo>
                    <a:lnTo>
                      <a:pt x="164" y="28"/>
                    </a:lnTo>
                    <a:lnTo>
                      <a:pt x="144" y="26"/>
                    </a:lnTo>
                    <a:close/>
                    <a:moveTo>
                      <a:pt x="233" y="71"/>
                    </a:moveTo>
                    <a:lnTo>
                      <a:pt x="162" y="102"/>
                    </a:lnTo>
                    <a:lnTo>
                      <a:pt x="162" y="104"/>
                    </a:lnTo>
                    <a:lnTo>
                      <a:pt x="162" y="104"/>
                    </a:lnTo>
                    <a:lnTo>
                      <a:pt x="162" y="106"/>
                    </a:lnTo>
                    <a:lnTo>
                      <a:pt x="162" y="106"/>
                    </a:lnTo>
                    <a:lnTo>
                      <a:pt x="233" y="137"/>
                    </a:lnTo>
                    <a:lnTo>
                      <a:pt x="238" y="129"/>
                    </a:lnTo>
                    <a:lnTo>
                      <a:pt x="241" y="121"/>
                    </a:lnTo>
                    <a:lnTo>
                      <a:pt x="243" y="112"/>
                    </a:lnTo>
                    <a:lnTo>
                      <a:pt x="243" y="104"/>
                    </a:lnTo>
                    <a:lnTo>
                      <a:pt x="243" y="96"/>
                    </a:lnTo>
                    <a:lnTo>
                      <a:pt x="241" y="87"/>
                    </a:lnTo>
                    <a:lnTo>
                      <a:pt x="238" y="79"/>
                    </a:lnTo>
                    <a:lnTo>
                      <a:pt x="233" y="71"/>
                    </a:lnTo>
                    <a:close/>
                    <a:moveTo>
                      <a:pt x="220" y="152"/>
                    </a:moveTo>
                    <a:lnTo>
                      <a:pt x="149" y="121"/>
                    </a:lnTo>
                    <a:lnTo>
                      <a:pt x="149" y="182"/>
                    </a:lnTo>
                    <a:lnTo>
                      <a:pt x="167" y="180"/>
                    </a:lnTo>
                    <a:lnTo>
                      <a:pt x="183" y="175"/>
                    </a:lnTo>
                    <a:lnTo>
                      <a:pt x="198" y="169"/>
                    </a:lnTo>
                    <a:lnTo>
                      <a:pt x="213" y="159"/>
                    </a:lnTo>
                    <a:lnTo>
                      <a:pt x="217" y="155"/>
                    </a:lnTo>
                    <a:lnTo>
                      <a:pt x="220" y="152"/>
                    </a:lnTo>
                    <a:close/>
                    <a:moveTo>
                      <a:pt x="119" y="182"/>
                    </a:moveTo>
                    <a:lnTo>
                      <a:pt x="119" y="121"/>
                    </a:lnTo>
                    <a:lnTo>
                      <a:pt x="48" y="152"/>
                    </a:lnTo>
                    <a:lnTo>
                      <a:pt x="51" y="155"/>
                    </a:lnTo>
                    <a:lnTo>
                      <a:pt x="56" y="159"/>
                    </a:lnTo>
                    <a:lnTo>
                      <a:pt x="69" y="169"/>
                    </a:lnTo>
                    <a:lnTo>
                      <a:pt x="84" y="174"/>
                    </a:lnTo>
                    <a:lnTo>
                      <a:pt x="101" y="179"/>
                    </a:lnTo>
                    <a:lnTo>
                      <a:pt x="119" y="182"/>
                    </a:lnTo>
                    <a:close/>
                  </a:path>
                </a:pathLst>
              </a:custGeom>
              <a:grpFill/>
              <a:ln w="9525">
                <a:solidFill>
                  <a:srgbClr val="4584D3">
                    <a:lumMod val="50000"/>
                  </a:srgb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20" name="Freeform 41"/>
              <p:cNvSpPr>
                <a:spLocks/>
              </p:cNvSpPr>
              <p:nvPr/>
            </p:nvSpPr>
            <p:spPr bwMode="auto">
              <a:xfrm>
                <a:off x="4673799" y="3720903"/>
                <a:ext cx="336550" cy="441324"/>
              </a:xfrm>
              <a:custGeom>
                <a:avLst/>
                <a:gdLst/>
                <a:ahLst/>
                <a:cxnLst>
                  <a:cxn ang="0">
                    <a:pos x="212" y="45"/>
                  </a:cxn>
                  <a:cxn ang="0">
                    <a:pos x="212" y="239"/>
                  </a:cxn>
                  <a:cxn ang="0">
                    <a:pos x="202" y="248"/>
                  </a:cxn>
                  <a:cxn ang="0">
                    <a:pos x="190" y="257"/>
                  </a:cxn>
                  <a:cxn ang="0">
                    <a:pos x="177" y="263"/>
                  </a:cxn>
                  <a:cxn ang="0">
                    <a:pos x="164" y="270"/>
                  </a:cxn>
                  <a:cxn ang="0">
                    <a:pos x="150" y="273"/>
                  </a:cxn>
                  <a:cxn ang="0">
                    <a:pos x="136" y="277"/>
                  </a:cxn>
                  <a:cxn ang="0">
                    <a:pos x="121" y="278"/>
                  </a:cxn>
                  <a:cxn ang="0">
                    <a:pos x="106" y="278"/>
                  </a:cxn>
                  <a:cxn ang="0">
                    <a:pos x="89" y="278"/>
                  </a:cxn>
                  <a:cxn ang="0">
                    <a:pos x="74" y="275"/>
                  </a:cxn>
                  <a:cxn ang="0">
                    <a:pos x="59" y="272"/>
                  </a:cxn>
                  <a:cxn ang="0">
                    <a:pos x="46" y="267"/>
                  </a:cxn>
                  <a:cxn ang="0">
                    <a:pos x="33" y="262"/>
                  </a:cxn>
                  <a:cxn ang="0">
                    <a:pos x="21" y="255"/>
                  </a:cxn>
                  <a:cxn ang="0">
                    <a:pos x="10" y="247"/>
                  </a:cxn>
                  <a:cxn ang="0">
                    <a:pos x="0" y="239"/>
                  </a:cxn>
                  <a:cxn ang="0">
                    <a:pos x="0" y="45"/>
                  </a:cxn>
                  <a:cxn ang="0">
                    <a:pos x="11" y="33"/>
                  </a:cxn>
                  <a:cxn ang="0">
                    <a:pos x="23" y="25"/>
                  </a:cxn>
                  <a:cxn ang="0">
                    <a:pos x="35" y="16"/>
                  </a:cxn>
                  <a:cxn ang="0">
                    <a:pos x="48" y="10"/>
                  </a:cxn>
                  <a:cxn ang="0">
                    <a:pos x="63" y="7"/>
                  </a:cxn>
                  <a:cxn ang="0">
                    <a:pos x="76" y="3"/>
                  </a:cxn>
                  <a:cxn ang="0">
                    <a:pos x="91" y="0"/>
                  </a:cxn>
                  <a:cxn ang="0">
                    <a:pos x="106" y="0"/>
                  </a:cxn>
                  <a:cxn ang="0">
                    <a:pos x="121" y="2"/>
                  </a:cxn>
                  <a:cxn ang="0">
                    <a:pos x="136" y="3"/>
                  </a:cxn>
                  <a:cxn ang="0">
                    <a:pos x="149" y="7"/>
                  </a:cxn>
                  <a:cxn ang="0">
                    <a:pos x="164" y="11"/>
                  </a:cxn>
                  <a:cxn ang="0">
                    <a:pos x="177" y="18"/>
                  </a:cxn>
                  <a:cxn ang="0">
                    <a:pos x="189" y="25"/>
                  </a:cxn>
                  <a:cxn ang="0">
                    <a:pos x="200" y="35"/>
                  </a:cxn>
                  <a:cxn ang="0">
                    <a:pos x="212" y="45"/>
                  </a:cxn>
                </a:cxnLst>
                <a:rect l="0" t="0" r="r" b="b"/>
                <a:pathLst>
                  <a:path w="212" h="278">
                    <a:moveTo>
                      <a:pt x="212" y="45"/>
                    </a:moveTo>
                    <a:lnTo>
                      <a:pt x="212" y="239"/>
                    </a:lnTo>
                    <a:lnTo>
                      <a:pt x="202" y="248"/>
                    </a:lnTo>
                    <a:lnTo>
                      <a:pt x="190" y="257"/>
                    </a:lnTo>
                    <a:lnTo>
                      <a:pt x="177" y="263"/>
                    </a:lnTo>
                    <a:lnTo>
                      <a:pt x="164" y="270"/>
                    </a:lnTo>
                    <a:lnTo>
                      <a:pt x="150" y="273"/>
                    </a:lnTo>
                    <a:lnTo>
                      <a:pt x="136" y="277"/>
                    </a:lnTo>
                    <a:lnTo>
                      <a:pt x="121" y="278"/>
                    </a:lnTo>
                    <a:lnTo>
                      <a:pt x="106" y="278"/>
                    </a:lnTo>
                    <a:lnTo>
                      <a:pt x="89" y="278"/>
                    </a:lnTo>
                    <a:lnTo>
                      <a:pt x="74" y="275"/>
                    </a:lnTo>
                    <a:lnTo>
                      <a:pt x="59" y="272"/>
                    </a:lnTo>
                    <a:lnTo>
                      <a:pt x="46" y="267"/>
                    </a:lnTo>
                    <a:lnTo>
                      <a:pt x="33" y="262"/>
                    </a:lnTo>
                    <a:lnTo>
                      <a:pt x="21" y="255"/>
                    </a:lnTo>
                    <a:lnTo>
                      <a:pt x="10" y="247"/>
                    </a:lnTo>
                    <a:lnTo>
                      <a:pt x="0" y="239"/>
                    </a:lnTo>
                    <a:lnTo>
                      <a:pt x="0" y="45"/>
                    </a:lnTo>
                    <a:lnTo>
                      <a:pt x="11" y="33"/>
                    </a:lnTo>
                    <a:lnTo>
                      <a:pt x="23" y="25"/>
                    </a:lnTo>
                    <a:lnTo>
                      <a:pt x="35" y="16"/>
                    </a:lnTo>
                    <a:lnTo>
                      <a:pt x="48" y="10"/>
                    </a:lnTo>
                    <a:lnTo>
                      <a:pt x="63" y="7"/>
                    </a:lnTo>
                    <a:lnTo>
                      <a:pt x="76" y="3"/>
                    </a:lnTo>
                    <a:lnTo>
                      <a:pt x="91" y="0"/>
                    </a:lnTo>
                    <a:lnTo>
                      <a:pt x="106" y="0"/>
                    </a:lnTo>
                    <a:lnTo>
                      <a:pt x="121" y="2"/>
                    </a:lnTo>
                    <a:lnTo>
                      <a:pt x="136" y="3"/>
                    </a:lnTo>
                    <a:lnTo>
                      <a:pt x="149" y="7"/>
                    </a:lnTo>
                    <a:lnTo>
                      <a:pt x="164" y="11"/>
                    </a:lnTo>
                    <a:lnTo>
                      <a:pt x="177" y="18"/>
                    </a:lnTo>
                    <a:lnTo>
                      <a:pt x="189" y="25"/>
                    </a:lnTo>
                    <a:lnTo>
                      <a:pt x="200" y="35"/>
                    </a:lnTo>
                    <a:lnTo>
                      <a:pt x="212" y="45"/>
                    </a:lnTo>
                    <a:close/>
                  </a:path>
                </a:pathLst>
              </a:custGeom>
              <a:grpFill/>
              <a:ln w="9525">
                <a:solidFill>
                  <a:srgbClr val="4584D3">
                    <a:lumMod val="50000"/>
                  </a:srgbClr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21" name="Rectangle 42"/>
              <p:cNvSpPr>
                <a:spLocks noChangeArrowheads="1"/>
              </p:cNvSpPr>
              <p:nvPr/>
            </p:nvSpPr>
            <p:spPr bwMode="auto">
              <a:xfrm>
                <a:off x="5057332" y="3704332"/>
                <a:ext cx="73025" cy="484188"/>
              </a:xfrm>
              <a:prstGeom prst="rect">
                <a:avLst/>
              </a:prstGeom>
              <a:grpFill/>
              <a:ln w="9525">
                <a:solidFill>
                  <a:srgbClr val="4584D3">
                    <a:lumMod val="50000"/>
                  </a:srgbClr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122" name="Rectangle 43"/>
              <p:cNvSpPr>
                <a:spLocks noChangeArrowheads="1"/>
              </p:cNvSpPr>
              <p:nvPr/>
            </p:nvSpPr>
            <p:spPr bwMode="auto">
              <a:xfrm>
                <a:off x="4547440" y="3714551"/>
                <a:ext cx="76200" cy="484189"/>
              </a:xfrm>
              <a:prstGeom prst="rect">
                <a:avLst/>
              </a:prstGeom>
              <a:grpFill/>
              <a:ln w="9525">
                <a:solidFill>
                  <a:srgbClr val="4584D3">
                    <a:lumMod val="50000"/>
                  </a:srgbClr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</p:grpSp>
        <p:sp>
          <p:nvSpPr>
            <p:cNvPr id="118" name="Freeform 46"/>
            <p:cNvSpPr>
              <a:spLocks/>
            </p:cNvSpPr>
            <p:nvPr/>
          </p:nvSpPr>
          <p:spPr bwMode="auto">
            <a:xfrm>
              <a:off x="1313143" y="2945842"/>
              <a:ext cx="2088000" cy="55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1" y="0"/>
                </a:cxn>
                <a:cxn ang="0">
                  <a:pos x="701" y="128"/>
                </a:cxn>
                <a:cxn ang="0">
                  <a:pos x="0" y="128"/>
                </a:cxn>
                <a:cxn ang="0">
                  <a:pos x="0" y="96"/>
                </a:cxn>
                <a:cxn ang="0">
                  <a:pos x="0" y="63"/>
                </a:cxn>
                <a:cxn ang="0">
                  <a:pos x="0" y="32"/>
                </a:cxn>
                <a:cxn ang="0">
                  <a:pos x="0" y="0"/>
                </a:cxn>
              </a:cxnLst>
              <a:rect l="0" t="0" r="r" b="b"/>
              <a:pathLst>
                <a:path w="701" h="128">
                  <a:moveTo>
                    <a:pt x="0" y="0"/>
                  </a:moveTo>
                  <a:lnTo>
                    <a:pt x="701" y="0"/>
                  </a:lnTo>
                  <a:lnTo>
                    <a:pt x="701" y="128"/>
                  </a:lnTo>
                  <a:lnTo>
                    <a:pt x="0" y="128"/>
                  </a:lnTo>
                  <a:lnTo>
                    <a:pt x="0" y="96"/>
                  </a:lnTo>
                  <a:lnTo>
                    <a:pt x="0" y="63"/>
                  </a:lnTo>
                  <a:lnTo>
                    <a:pt x="0" y="3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4584D3">
                  <a:lumMod val="50000"/>
                </a:srgb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</p:grpSp>
      <p:cxnSp>
        <p:nvCxnSpPr>
          <p:cNvPr id="127" name="Прямая со стрелкой 126"/>
          <p:cNvCxnSpPr>
            <a:stCxn id="121" idx="3"/>
          </p:cNvCxnSpPr>
          <p:nvPr/>
        </p:nvCxnSpPr>
        <p:spPr>
          <a:xfrm>
            <a:off x="5251876" y="5875316"/>
            <a:ext cx="1040146" cy="18968"/>
          </a:xfrm>
          <a:prstGeom prst="straightConnector1">
            <a:avLst/>
          </a:prstGeom>
          <a:noFill/>
          <a:ln w="44450" cap="flat" cmpd="sng" algn="ctr">
            <a:solidFill>
              <a:srgbClr val="4584D3">
                <a:lumMod val="50000"/>
              </a:srgbClr>
            </a:solidFill>
            <a:prstDash val="solid"/>
            <a:tailEnd type="triangle"/>
          </a:ln>
          <a:effectLst/>
        </p:spPr>
      </p:cxnSp>
      <p:pic>
        <p:nvPicPr>
          <p:cNvPr id="128" name="Picture 3" descr="\\rucekv0018\users$\vypolser\My Pictures\ЛЭП.jpg"/>
          <p:cNvPicPr>
            <a:picLocks noChangeAspect="1" noChangeArrowheads="1"/>
          </p:cNvPicPr>
          <p:nvPr/>
        </p:nvPicPr>
        <p:blipFill rotWithShape="1">
          <a:blip r:embed="rId10" cstate="print">
            <a:clrChange>
              <a:clrFrom>
                <a:srgbClr val="F9FBFD"/>
              </a:clrFrom>
              <a:clrTo>
                <a:srgbClr val="F9FBFD">
                  <a:alpha val="0"/>
                </a:srgbClr>
              </a:clrTo>
            </a:clrChange>
            <a:duotone>
              <a:prstClr val="black"/>
              <a:srgbClr val="4584D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1" r="13770"/>
          <a:stretch/>
        </p:blipFill>
        <p:spPr bwMode="auto">
          <a:xfrm>
            <a:off x="1491570" y="4681969"/>
            <a:ext cx="1009802" cy="74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9" name="Группа 128"/>
          <p:cNvGrpSpPr/>
          <p:nvPr/>
        </p:nvGrpSpPr>
        <p:grpSpPr>
          <a:xfrm>
            <a:off x="417092" y="2879493"/>
            <a:ext cx="1425929" cy="777437"/>
            <a:chOff x="346742" y="2261164"/>
            <a:chExt cx="1438076" cy="859626"/>
          </a:xfrm>
        </p:grpSpPr>
        <p:pic>
          <p:nvPicPr>
            <p:cNvPr id="130" name="Picture 5" descr="http://static8.depositphotos.com/1029110/1019/v/450/dep_10197867-Oil-gas-electricity-symbols.jpg"/>
            <p:cNvPicPr>
              <a:picLocks noChangeAspect="1" noChangeArrowheads="1"/>
            </p:cNvPicPr>
            <p:nvPr/>
          </p:nvPicPr>
          <p:blipFill rotWithShape="1"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rgbClr val="F5C040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372" r="18787" b="66419"/>
            <a:stretch/>
          </p:blipFill>
          <p:spPr bwMode="auto">
            <a:xfrm>
              <a:off x="1077232" y="2261164"/>
              <a:ext cx="707586" cy="859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5" descr="http://static8.depositphotos.com/1029110/1019/v/450/dep_10197867-Oil-gas-electricity-symbols.jpg"/>
            <p:cNvPicPr>
              <a:picLocks noChangeAspect="1" noChangeArrowheads="1"/>
            </p:cNvPicPr>
            <p:nvPr/>
          </p:nvPicPr>
          <p:blipFill rotWithShape="1">
            <a:blip r:embed="rId11">
              <a:duotone>
                <a:srgbClr val="F5C040">
                  <a:shade val="45000"/>
                  <a:satMod val="135000"/>
                </a:srgbClr>
                <a:prstClr val="white"/>
              </a:duotone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28" r="38136" b="66419"/>
            <a:stretch/>
          </p:blipFill>
          <p:spPr bwMode="auto">
            <a:xfrm>
              <a:off x="346742" y="2295504"/>
              <a:ext cx="906096" cy="8235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2" name="Picture 15" descr="\\rucekv0018\users$\vypolser\My Pictures\Рисунок1.gif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31B6F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6300" y="3749330"/>
            <a:ext cx="1607373" cy="83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3" name="Группа 132"/>
          <p:cNvGrpSpPr/>
          <p:nvPr/>
        </p:nvGrpSpPr>
        <p:grpSpPr>
          <a:xfrm rot="10800000">
            <a:off x="5634787" y="3457974"/>
            <a:ext cx="214175" cy="203477"/>
            <a:chOff x="7934325" y="5683757"/>
            <a:chExt cx="319101" cy="316993"/>
          </a:xfrm>
          <a:solidFill>
            <a:sysClr val="window" lastClr="FFFFFF"/>
          </a:solidFill>
        </p:grpSpPr>
        <p:sp>
          <p:nvSpPr>
            <p:cNvPr id="134" name="Овал 133"/>
            <p:cNvSpPr/>
            <p:nvPr/>
          </p:nvSpPr>
          <p:spPr>
            <a:xfrm>
              <a:off x="7934325" y="5683757"/>
              <a:ext cx="319101" cy="316993"/>
            </a:xfrm>
            <a:prstGeom prst="ellipse">
              <a:avLst/>
            </a:prstGeom>
            <a:grpFill/>
            <a:ln w="2540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5" name="Прямая соединительная линия 134"/>
            <p:cNvCxnSpPr>
              <a:endCxn id="134" idx="1"/>
            </p:cNvCxnSpPr>
            <p:nvPr/>
          </p:nvCxnSpPr>
          <p:spPr>
            <a:xfrm flipH="1" flipV="1">
              <a:off x="7981056" y="5730180"/>
              <a:ext cx="272370" cy="108645"/>
            </a:xfrm>
            <a:prstGeom prst="line">
              <a:avLst/>
            </a:prstGeom>
            <a:grpFill/>
            <a:ln w="25400" cap="flat" cmpd="sng" algn="ctr">
              <a:solidFill>
                <a:srgbClr val="FFC000"/>
              </a:solidFill>
              <a:prstDash val="solid"/>
            </a:ln>
            <a:effectLst/>
          </p:spPr>
        </p:cxnSp>
        <p:cxnSp>
          <p:nvCxnSpPr>
            <p:cNvPr id="136" name="Прямая соединительная линия 135"/>
            <p:cNvCxnSpPr>
              <a:stCxn id="134" idx="6"/>
              <a:endCxn id="134" idx="3"/>
            </p:cNvCxnSpPr>
            <p:nvPr/>
          </p:nvCxnSpPr>
          <p:spPr>
            <a:xfrm flipH="1">
              <a:off x="7981056" y="5842254"/>
              <a:ext cx="272370" cy="112073"/>
            </a:xfrm>
            <a:prstGeom prst="line">
              <a:avLst/>
            </a:prstGeom>
            <a:grpFill/>
            <a:ln w="25400" cap="flat" cmpd="sng" algn="ctr">
              <a:solidFill>
                <a:srgbClr val="FFC000"/>
              </a:solidFill>
              <a:prstDash val="solid"/>
            </a:ln>
            <a:effectLst/>
          </p:spPr>
        </p:cxnSp>
      </p:grpSp>
      <p:grpSp>
        <p:nvGrpSpPr>
          <p:cNvPr id="137" name="Группа 136"/>
          <p:cNvGrpSpPr/>
          <p:nvPr/>
        </p:nvGrpSpPr>
        <p:grpSpPr>
          <a:xfrm rot="10800000">
            <a:off x="5616630" y="4055379"/>
            <a:ext cx="214175" cy="203477"/>
            <a:chOff x="7934325" y="5683757"/>
            <a:chExt cx="319101" cy="316993"/>
          </a:xfrm>
          <a:solidFill>
            <a:sysClr val="window" lastClr="FFFFFF"/>
          </a:solidFill>
        </p:grpSpPr>
        <p:sp>
          <p:nvSpPr>
            <p:cNvPr id="138" name="Овал 137"/>
            <p:cNvSpPr/>
            <p:nvPr/>
          </p:nvSpPr>
          <p:spPr>
            <a:xfrm>
              <a:off x="7934325" y="5683757"/>
              <a:ext cx="319101" cy="316993"/>
            </a:xfrm>
            <a:prstGeom prst="ellipse">
              <a:avLst/>
            </a:prstGeom>
            <a:grpFill/>
            <a:ln w="25400" cap="flat" cmpd="sng" algn="ctr">
              <a:solidFill>
                <a:srgbClr val="C6E7FC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9" name="Прямая соединительная линия 138"/>
            <p:cNvCxnSpPr>
              <a:endCxn id="138" idx="1"/>
            </p:cNvCxnSpPr>
            <p:nvPr/>
          </p:nvCxnSpPr>
          <p:spPr>
            <a:xfrm flipH="1" flipV="1">
              <a:off x="7981056" y="5730180"/>
              <a:ext cx="272370" cy="108645"/>
            </a:xfrm>
            <a:prstGeom prst="line">
              <a:avLst/>
            </a:prstGeom>
            <a:grpFill/>
            <a:ln w="25400" cap="flat" cmpd="sng" algn="ctr">
              <a:solidFill>
                <a:srgbClr val="C6E7FC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140" name="Прямая соединительная линия 139"/>
            <p:cNvCxnSpPr>
              <a:stCxn id="138" idx="6"/>
              <a:endCxn id="138" idx="3"/>
            </p:cNvCxnSpPr>
            <p:nvPr/>
          </p:nvCxnSpPr>
          <p:spPr>
            <a:xfrm flipH="1">
              <a:off x="7981056" y="5842254"/>
              <a:ext cx="272370" cy="112073"/>
            </a:xfrm>
            <a:prstGeom prst="line">
              <a:avLst/>
            </a:prstGeom>
            <a:grpFill/>
            <a:ln w="25400" cap="flat" cmpd="sng" algn="ctr">
              <a:solidFill>
                <a:srgbClr val="C6E7FC">
                  <a:lumMod val="75000"/>
                </a:srgbClr>
              </a:solidFill>
              <a:prstDash val="solid"/>
            </a:ln>
            <a:effectLst/>
          </p:spPr>
        </p:cxnSp>
      </p:grpSp>
      <p:grpSp>
        <p:nvGrpSpPr>
          <p:cNvPr id="141" name="Группа 140"/>
          <p:cNvGrpSpPr/>
          <p:nvPr/>
        </p:nvGrpSpPr>
        <p:grpSpPr>
          <a:xfrm rot="10800000">
            <a:off x="5616631" y="4596934"/>
            <a:ext cx="214175" cy="203477"/>
            <a:chOff x="7934325" y="5683757"/>
            <a:chExt cx="319101" cy="316993"/>
          </a:xfrm>
          <a:solidFill>
            <a:sysClr val="window" lastClr="FFFFFF"/>
          </a:solidFill>
        </p:grpSpPr>
        <p:sp>
          <p:nvSpPr>
            <p:cNvPr id="142" name="Овал 141"/>
            <p:cNvSpPr/>
            <p:nvPr/>
          </p:nvSpPr>
          <p:spPr>
            <a:xfrm>
              <a:off x="7934325" y="5683757"/>
              <a:ext cx="319101" cy="316993"/>
            </a:xfrm>
            <a:prstGeom prst="ellipse">
              <a:avLst/>
            </a:prstGeom>
            <a:grp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43" name="Прямая соединительная линия 142"/>
            <p:cNvCxnSpPr>
              <a:endCxn id="142" idx="1"/>
            </p:cNvCxnSpPr>
            <p:nvPr/>
          </p:nvCxnSpPr>
          <p:spPr>
            <a:xfrm flipH="1" flipV="1">
              <a:off x="7981056" y="5730180"/>
              <a:ext cx="272370" cy="108645"/>
            </a:xfrm>
            <a:prstGeom prst="line">
              <a:avLst/>
            </a:prstGeom>
            <a:grp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144" name="Прямая соединительная линия 143"/>
            <p:cNvCxnSpPr>
              <a:stCxn id="142" idx="6"/>
              <a:endCxn id="142" idx="3"/>
            </p:cNvCxnSpPr>
            <p:nvPr/>
          </p:nvCxnSpPr>
          <p:spPr>
            <a:xfrm flipH="1">
              <a:off x="7981056" y="5842254"/>
              <a:ext cx="272370" cy="112073"/>
            </a:xfrm>
            <a:prstGeom prst="line">
              <a:avLst/>
            </a:prstGeom>
            <a:grp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grpSp>
        <p:nvGrpSpPr>
          <p:cNvPr id="145" name="Группа 144"/>
          <p:cNvGrpSpPr/>
          <p:nvPr/>
        </p:nvGrpSpPr>
        <p:grpSpPr>
          <a:xfrm rot="10800000">
            <a:off x="5636650" y="5782306"/>
            <a:ext cx="214175" cy="203477"/>
            <a:chOff x="7934325" y="5683757"/>
            <a:chExt cx="319101" cy="316993"/>
          </a:xfrm>
          <a:solidFill>
            <a:sysClr val="window" lastClr="FFFFFF"/>
          </a:solidFill>
        </p:grpSpPr>
        <p:sp>
          <p:nvSpPr>
            <p:cNvPr id="146" name="Овал 145"/>
            <p:cNvSpPr/>
            <p:nvPr/>
          </p:nvSpPr>
          <p:spPr>
            <a:xfrm>
              <a:off x="7934325" y="5683757"/>
              <a:ext cx="319101" cy="316993"/>
            </a:xfrm>
            <a:prstGeom prst="ellipse">
              <a:avLst/>
            </a:prstGeom>
            <a:grpFill/>
            <a:ln w="25400" cap="flat" cmpd="sng" algn="ctr">
              <a:solidFill>
                <a:srgbClr val="4584D3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47" name="Прямая соединительная линия 146"/>
            <p:cNvCxnSpPr>
              <a:endCxn id="146" idx="1"/>
            </p:cNvCxnSpPr>
            <p:nvPr/>
          </p:nvCxnSpPr>
          <p:spPr>
            <a:xfrm flipH="1" flipV="1">
              <a:off x="7981056" y="5730180"/>
              <a:ext cx="272370" cy="108645"/>
            </a:xfrm>
            <a:prstGeom prst="line">
              <a:avLst/>
            </a:prstGeom>
            <a:grpFill/>
            <a:ln w="25400" cap="flat" cmpd="sng" algn="ctr">
              <a:solidFill>
                <a:srgbClr val="4584D3">
                  <a:lumMod val="50000"/>
                </a:srgbClr>
              </a:solidFill>
              <a:prstDash val="solid"/>
            </a:ln>
            <a:effectLst/>
          </p:spPr>
        </p:cxnSp>
        <p:cxnSp>
          <p:nvCxnSpPr>
            <p:cNvPr id="148" name="Прямая соединительная линия 147"/>
            <p:cNvCxnSpPr>
              <a:stCxn id="146" idx="6"/>
              <a:endCxn id="146" idx="3"/>
            </p:cNvCxnSpPr>
            <p:nvPr/>
          </p:nvCxnSpPr>
          <p:spPr>
            <a:xfrm flipH="1">
              <a:off x="7981056" y="5842254"/>
              <a:ext cx="272370" cy="112073"/>
            </a:xfrm>
            <a:prstGeom prst="line">
              <a:avLst/>
            </a:prstGeom>
            <a:grpFill/>
            <a:ln w="25400" cap="flat" cmpd="sng" algn="ctr">
              <a:solidFill>
                <a:srgbClr val="4584D3">
                  <a:lumMod val="50000"/>
                </a:srgbClr>
              </a:solidFill>
              <a:prstDash val="solid"/>
            </a:ln>
            <a:effectLst/>
          </p:spPr>
        </p:cxnSp>
      </p:grpSp>
      <p:grpSp>
        <p:nvGrpSpPr>
          <p:cNvPr id="149" name="Группа 148"/>
          <p:cNvGrpSpPr/>
          <p:nvPr/>
        </p:nvGrpSpPr>
        <p:grpSpPr>
          <a:xfrm rot="10800000">
            <a:off x="2957333" y="3467909"/>
            <a:ext cx="214175" cy="203477"/>
            <a:chOff x="7934325" y="5683757"/>
            <a:chExt cx="319101" cy="316993"/>
          </a:xfrm>
          <a:solidFill>
            <a:sysClr val="window" lastClr="FFFFFF"/>
          </a:solidFill>
        </p:grpSpPr>
        <p:sp>
          <p:nvSpPr>
            <p:cNvPr id="150" name="Овал 149"/>
            <p:cNvSpPr/>
            <p:nvPr/>
          </p:nvSpPr>
          <p:spPr>
            <a:xfrm>
              <a:off x="7934325" y="5683757"/>
              <a:ext cx="319101" cy="316993"/>
            </a:xfrm>
            <a:prstGeom prst="ellipse">
              <a:avLst/>
            </a:prstGeom>
            <a:grpFill/>
            <a:ln w="2540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51" name="Прямая соединительная линия 150"/>
            <p:cNvCxnSpPr>
              <a:endCxn id="150" idx="1"/>
            </p:cNvCxnSpPr>
            <p:nvPr/>
          </p:nvCxnSpPr>
          <p:spPr>
            <a:xfrm flipH="1" flipV="1">
              <a:off x="7981056" y="5730180"/>
              <a:ext cx="272370" cy="108645"/>
            </a:xfrm>
            <a:prstGeom prst="line">
              <a:avLst/>
            </a:prstGeom>
            <a:grpFill/>
            <a:ln w="25400" cap="flat" cmpd="sng" algn="ctr">
              <a:solidFill>
                <a:srgbClr val="FFC000"/>
              </a:solidFill>
              <a:prstDash val="solid"/>
            </a:ln>
            <a:effectLst/>
          </p:spPr>
        </p:cxnSp>
        <p:cxnSp>
          <p:nvCxnSpPr>
            <p:cNvPr id="152" name="Прямая соединительная линия 151"/>
            <p:cNvCxnSpPr>
              <a:stCxn id="150" idx="6"/>
              <a:endCxn id="150" idx="3"/>
            </p:cNvCxnSpPr>
            <p:nvPr/>
          </p:nvCxnSpPr>
          <p:spPr>
            <a:xfrm flipH="1">
              <a:off x="7981056" y="5842254"/>
              <a:ext cx="272370" cy="112073"/>
            </a:xfrm>
            <a:prstGeom prst="line">
              <a:avLst/>
            </a:prstGeom>
            <a:grpFill/>
            <a:ln w="25400" cap="flat" cmpd="sng" algn="ctr">
              <a:solidFill>
                <a:srgbClr val="FFC000"/>
              </a:solidFill>
              <a:prstDash val="solid"/>
            </a:ln>
            <a:effectLst/>
          </p:spPr>
        </p:cxnSp>
      </p:grpSp>
      <p:grpSp>
        <p:nvGrpSpPr>
          <p:cNvPr id="153" name="Группа 152"/>
          <p:cNvGrpSpPr/>
          <p:nvPr/>
        </p:nvGrpSpPr>
        <p:grpSpPr>
          <a:xfrm rot="10800000">
            <a:off x="2980829" y="4046710"/>
            <a:ext cx="214175" cy="203477"/>
            <a:chOff x="7934325" y="5683757"/>
            <a:chExt cx="319101" cy="316993"/>
          </a:xfrm>
          <a:solidFill>
            <a:sysClr val="window" lastClr="FFFFFF"/>
          </a:solidFill>
        </p:grpSpPr>
        <p:sp>
          <p:nvSpPr>
            <p:cNvPr id="154" name="Овал 153"/>
            <p:cNvSpPr/>
            <p:nvPr/>
          </p:nvSpPr>
          <p:spPr>
            <a:xfrm>
              <a:off x="7934325" y="5683757"/>
              <a:ext cx="319101" cy="316993"/>
            </a:xfrm>
            <a:prstGeom prst="ellipse">
              <a:avLst/>
            </a:prstGeom>
            <a:grpFill/>
            <a:ln w="25400" cap="flat" cmpd="sng" algn="ctr">
              <a:solidFill>
                <a:srgbClr val="C6E7FC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55" name="Прямая соединительная линия 154"/>
            <p:cNvCxnSpPr>
              <a:endCxn id="154" idx="1"/>
            </p:cNvCxnSpPr>
            <p:nvPr/>
          </p:nvCxnSpPr>
          <p:spPr>
            <a:xfrm flipH="1" flipV="1">
              <a:off x="7981056" y="5730180"/>
              <a:ext cx="272370" cy="108645"/>
            </a:xfrm>
            <a:prstGeom prst="line">
              <a:avLst/>
            </a:prstGeom>
            <a:grpFill/>
            <a:ln w="25400" cap="flat" cmpd="sng" algn="ctr">
              <a:solidFill>
                <a:srgbClr val="C6E7FC">
                  <a:lumMod val="75000"/>
                </a:srgbClr>
              </a:solidFill>
              <a:prstDash val="solid"/>
            </a:ln>
            <a:effectLst/>
          </p:spPr>
        </p:cxnSp>
        <p:cxnSp>
          <p:nvCxnSpPr>
            <p:cNvPr id="156" name="Прямая соединительная линия 155"/>
            <p:cNvCxnSpPr>
              <a:stCxn id="154" idx="6"/>
              <a:endCxn id="154" idx="3"/>
            </p:cNvCxnSpPr>
            <p:nvPr/>
          </p:nvCxnSpPr>
          <p:spPr>
            <a:xfrm flipH="1">
              <a:off x="7981056" y="5842254"/>
              <a:ext cx="272370" cy="112073"/>
            </a:xfrm>
            <a:prstGeom prst="line">
              <a:avLst/>
            </a:prstGeom>
            <a:grpFill/>
            <a:ln w="25400" cap="flat" cmpd="sng" algn="ctr">
              <a:solidFill>
                <a:srgbClr val="C6E7FC">
                  <a:lumMod val="75000"/>
                </a:srgbClr>
              </a:solidFill>
              <a:prstDash val="solid"/>
            </a:ln>
            <a:effectLst/>
          </p:spPr>
        </p:cxnSp>
      </p:grpSp>
      <p:grpSp>
        <p:nvGrpSpPr>
          <p:cNvPr id="157" name="Группа 156"/>
          <p:cNvGrpSpPr/>
          <p:nvPr/>
        </p:nvGrpSpPr>
        <p:grpSpPr>
          <a:xfrm rot="10800000">
            <a:off x="2946561" y="4746028"/>
            <a:ext cx="214175" cy="203477"/>
            <a:chOff x="7934325" y="5683757"/>
            <a:chExt cx="319101" cy="316993"/>
          </a:xfrm>
          <a:solidFill>
            <a:sysClr val="window" lastClr="FFFFFF"/>
          </a:solidFill>
        </p:grpSpPr>
        <p:sp>
          <p:nvSpPr>
            <p:cNvPr id="158" name="Овал 157"/>
            <p:cNvSpPr/>
            <p:nvPr/>
          </p:nvSpPr>
          <p:spPr>
            <a:xfrm>
              <a:off x="7934325" y="5683757"/>
              <a:ext cx="319101" cy="316993"/>
            </a:xfrm>
            <a:prstGeom prst="ellipse">
              <a:avLst/>
            </a:prstGeom>
            <a:grp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59" name="Прямая соединительная линия 158"/>
            <p:cNvCxnSpPr>
              <a:endCxn id="158" idx="1"/>
            </p:cNvCxnSpPr>
            <p:nvPr/>
          </p:nvCxnSpPr>
          <p:spPr>
            <a:xfrm flipH="1" flipV="1">
              <a:off x="7981056" y="5730180"/>
              <a:ext cx="272370" cy="108645"/>
            </a:xfrm>
            <a:prstGeom prst="line">
              <a:avLst/>
            </a:prstGeom>
            <a:grp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160" name="Прямая соединительная линия 159"/>
            <p:cNvCxnSpPr>
              <a:stCxn id="158" idx="6"/>
              <a:endCxn id="158" idx="3"/>
            </p:cNvCxnSpPr>
            <p:nvPr/>
          </p:nvCxnSpPr>
          <p:spPr>
            <a:xfrm flipH="1">
              <a:off x="7981056" y="5842254"/>
              <a:ext cx="272370" cy="112073"/>
            </a:xfrm>
            <a:prstGeom prst="line">
              <a:avLst/>
            </a:prstGeom>
            <a:grp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grpSp>
        <p:nvGrpSpPr>
          <p:cNvPr id="161" name="Группа 160"/>
          <p:cNvGrpSpPr/>
          <p:nvPr/>
        </p:nvGrpSpPr>
        <p:grpSpPr>
          <a:xfrm rot="10800000">
            <a:off x="2967185" y="5791407"/>
            <a:ext cx="214175" cy="203477"/>
            <a:chOff x="7934325" y="5683757"/>
            <a:chExt cx="319101" cy="316993"/>
          </a:xfrm>
          <a:solidFill>
            <a:sysClr val="window" lastClr="FFFFFF"/>
          </a:solidFill>
        </p:grpSpPr>
        <p:sp>
          <p:nvSpPr>
            <p:cNvPr id="162" name="Овал 161"/>
            <p:cNvSpPr/>
            <p:nvPr/>
          </p:nvSpPr>
          <p:spPr>
            <a:xfrm>
              <a:off x="7934325" y="5683757"/>
              <a:ext cx="319101" cy="316993"/>
            </a:xfrm>
            <a:prstGeom prst="ellipse">
              <a:avLst/>
            </a:prstGeom>
            <a:grpFill/>
            <a:ln w="25400" cap="flat" cmpd="sng" algn="ctr">
              <a:solidFill>
                <a:srgbClr val="4584D3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63" name="Прямая соединительная линия 162"/>
            <p:cNvCxnSpPr>
              <a:endCxn id="162" idx="1"/>
            </p:cNvCxnSpPr>
            <p:nvPr/>
          </p:nvCxnSpPr>
          <p:spPr>
            <a:xfrm flipH="1" flipV="1">
              <a:off x="7981056" y="5730180"/>
              <a:ext cx="272370" cy="108645"/>
            </a:xfrm>
            <a:prstGeom prst="line">
              <a:avLst/>
            </a:prstGeom>
            <a:grpFill/>
            <a:ln w="25400" cap="flat" cmpd="sng" algn="ctr">
              <a:solidFill>
                <a:srgbClr val="4584D3">
                  <a:lumMod val="50000"/>
                </a:srgbClr>
              </a:solidFill>
              <a:prstDash val="solid"/>
            </a:ln>
            <a:effectLst/>
          </p:spPr>
        </p:cxnSp>
        <p:cxnSp>
          <p:nvCxnSpPr>
            <p:cNvPr id="164" name="Прямая соединительная линия 163"/>
            <p:cNvCxnSpPr>
              <a:stCxn id="162" idx="6"/>
              <a:endCxn id="162" idx="3"/>
            </p:cNvCxnSpPr>
            <p:nvPr/>
          </p:nvCxnSpPr>
          <p:spPr>
            <a:xfrm flipH="1">
              <a:off x="7981056" y="5842254"/>
              <a:ext cx="272370" cy="112073"/>
            </a:xfrm>
            <a:prstGeom prst="line">
              <a:avLst/>
            </a:prstGeom>
            <a:grpFill/>
            <a:ln w="25400" cap="flat" cmpd="sng" algn="ctr">
              <a:solidFill>
                <a:srgbClr val="4584D3">
                  <a:lumMod val="50000"/>
                </a:srgbClr>
              </a:solidFill>
              <a:prstDash val="solid"/>
            </a:ln>
            <a:effectLst/>
          </p:spPr>
        </p:cxnSp>
      </p:grpSp>
      <p:sp>
        <p:nvSpPr>
          <p:cNvPr id="167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220673" y="6475413"/>
            <a:ext cx="382587" cy="1444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654979-22F0-4023-B1CE-6BB98B15D818}" type="slidenum">
              <a:rPr lang="nb-NO" sz="1200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nb-NO" sz="1200" dirty="0">
              <a:solidFill>
                <a:prstClr val="black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605618" y="2391564"/>
            <a:ext cx="1771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600" dirty="0" smtClean="0"/>
              <a:t>Товар</a:t>
            </a:r>
            <a:endParaRPr lang="en-US" sz="1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520563" y="2419470"/>
            <a:ext cx="1771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600" dirty="0" smtClean="0"/>
              <a:t>Товар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5437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377205" y="197813"/>
            <a:ext cx="9528795" cy="632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63E7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sz="2400" dirty="0" smtClean="0"/>
              <a:t>Собственник </a:t>
            </a:r>
            <a:r>
              <a:rPr lang="ru-RU" sz="2400" dirty="0"/>
              <a:t>– </a:t>
            </a:r>
            <a:endParaRPr lang="ru-RU" sz="2400" dirty="0" smtClean="0"/>
          </a:p>
          <a:p>
            <a:r>
              <a:rPr lang="ru-RU" sz="2400" dirty="0" smtClean="0"/>
              <a:t>главный </a:t>
            </a:r>
            <a:r>
              <a:rPr lang="ru-RU" sz="2400" dirty="0"/>
              <a:t>выгодоприобретатель от управления МКД</a:t>
            </a:r>
          </a:p>
        </p:txBody>
      </p:sp>
      <p:sp>
        <p:nvSpPr>
          <p:cNvPr id="2" name="Rectangle 1"/>
          <p:cNvSpPr/>
          <p:nvPr/>
        </p:nvSpPr>
        <p:spPr>
          <a:xfrm>
            <a:off x="273869" y="1162548"/>
            <a:ext cx="93787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уровне ЖК РФ необходимо закрепить принцип, 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собственники </a:t>
            </a: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помещений являются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конечными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выгодоприобретателями </a:t>
            </a: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всего процесса управления МКД, включая приобретение коммунальных ресурсов, 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 на общие нужды</a:t>
            </a:r>
            <a:endParaRPr lang="ru-RU" sz="1600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действия осуществляются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имени и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счет 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собственников</a:t>
            </a:r>
            <a:endParaRPr lang="ru-RU" sz="1600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Вся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ответственность</a:t>
            </a: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принятые решения также лежит на собственниках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 договоры ресурсоснабжения заключаются между РСО и собственниками, при этом ИКУ выступает агентом собственников от их имени и в их интересах</a:t>
            </a:r>
            <a:endParaRPr lang="ru-RU" sz="1600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  <a:defRPr/>
            </a:pPr>
            <a:endParaRPr lang="ru-RU" sz="1600" b="1" dirty="0" smtClean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Тогда:</a:t>
            </a: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 </a:t>
            </a: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радикальное повышение инвестиционной привлекательности отрасли, т.к. кредитные организации начнут рассматривать эту сферу не как «черный ящик», а как привычный рынок сбыта потребительских 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кредитов</a:t>
            </a:r>
            <a:endParaRPr lang="ru-RU" sz="1600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Открываются широкие </a:t>
            </a:r>
            <a:r>
              <a:rPr lang="ru-RU" sz="1600" b="1" dirty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для инвестирования, в том числе и средств пенсионного фонда, поскольку сфера ЖКХ обеспечивает постоянный гарантированный </a:t>
            </a:r>
            <a:r>
              <a:rPr lang="ru-RU" sz="1600" b="1" dirty="0" smtClean="0">
                <a:solidFill>
                  <a:srgbClr val="063E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спрос </a:t>
            </a:r>
            <a:endParaRPr lang="ru-RU" sz="1600" b="1" dirty="0">
              <a:solidFill>
                <a:srgbClr val="063E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4786" y="4917161"/>
            <a:ext cx="9426935" cy="1176135"/>
          </a:xfrm>
          <a:prstGeom prst="roundRect">
            <a:avLst>
              <a:gd name="adj" fmla="val 11142"/>
            </a:avLst>
          </a:prstGeom>
          <a:solidFill>
            <a:srgbClr val="81CC2E">
              <a:alpha val="68000"/>
            </a:srgbClr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обозначения конечного выгодоприобретателя </a:t>
            </a:r>
          </a:p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конечного ответственного (собственник) в сфере ЖКХ</a:t>
            </a:r>
          </a:p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невозможны приход честного бизнеса, повышение инвестиционной привлекательности и модернизация инфраструктуры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220673" y="6475413"/>
            <a:ext cx="382587" cy="1444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A654979-22F0-4023-B1CE-6BB98B15D818}" type="slidenum">
              <a:rPr lang="nb-NO" sz="1200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nb-NO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456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New PowerPoint (Fortum)" ma:contentTypeID="0x010100F18B814D0C1F4A5EB58E3A4244BF530100FA18F1A915DE454895EBA4BF625C4D100049049982E47CDC4DA6671ABEEC4D2F11" ma:contentTypeVersion="0" ma:contentTypeDescription="Create a new document." ma:contentTypeScope="" ma:versionID="3655ffe310c17a8aa64467321270099a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26028e4906edb42bd9bfb35fb92dba7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Owner" minOccurs="0"/>
                <xsd:element ref="ns1:FileAutho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Owner" ma:index="8" nillable="true" ma:displayName="Owner" ma:internalName="Owner">
      <xsd:simpleType>
        <xsd:restriction base="dms:Text"/>
      </xsd:simpleType>
    </xsd:element>
    <xsd:element name="FileAuthor" ma:index="9" nillable="true" ma:displayName="File Author" ma:internalName="FileAuthor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http://schemas.microsoft.com/sharepoint/v3" xsi:nil="true"/>
    <FileAuthor xmlns="http://schemas.microsoft.com/sharepoint/v3">Jokinen Pirjo</FileAuthor>
  </documentManagement>
</p:properties>
</file>

<file path=customXml/itemProps1.xml><?xml version="1.0" encoding="utf-8"?>
<ds:datastoreItem xmlns:ds="http://schemas.openxmlformats.org/officeDocument/2006/customXml" ds:itemID="{9B74D21D-9C0B-40C7-8BDC-A6D82E4457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314631-B8A8-499E-8890-40A2E864C8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DCBE64C-5EBD-48BB-BB1D-F4BF57BC91E2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sharepoint/v3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1082</Words>
  <Application>Microsoft Office PowerPoint</Application>
  <PresentationFormat>Лист A4 (210x297 мм)</PresentationFormat>
  <Paragraphs>152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1_Специальное оформление</vt:lpstr>
      <vt:lpstr>3_Специальное оформление</vt:lpstr>
      <vt:lpstr>5_Специальное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Fortum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Dialoque 2012 presentation in English</dc:title>
  <dc:creator>Jokinen Pirjo</dc:creator>
  <cp:lastModifiedBy>2</cp:lastModifiedBy>
  <cp:revision>458</cp:revision>
  <cp:lastPrinted>2014-09-18T04:50:52Z</cp:lastPrinted>
  <dcterms:created xsi:type="dcterms:W3CDTF">2012-11-14T15:24:10Z</dcterms:created>
  <dcterms:modified xsi:type="dcterms:W3CDTF">2015-12-10T06:52:47Z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283.31.07.003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Fortum_landscape.potx</vt:lpwstr>
  </property>
  <property fmtid="{D5CDD505-2E9C-101B-9397-08002B2CF9AE}" pid="6" name="dvDefinition">
    <vt:lpwstr>131 (dd_default.xml)</vt:lpwstr>
  </property>
  <property fmtid="{D5CDD505-2E9C-101B-9397-08002B2CF9AE}" pid="7" name="dvDefinitionID">
    <vt:lpwstr>131</vt:lpwstr>
  </property>
  <property fmtid="{D5CDD505-2E9C-101B-9397-08002B2CF9AE}" pid="8" name="dvContentFile">
    <vt:lpwstr>dd_default.xml</vt:lpwstr>
  </property>
  <property fmtid="{D5CDD505-2E9C-101B-9397-08002B2CF9AE}" pid="9" name="dvGlobalVerID">
    <vt:lpwstr>283.88.07.012</vt:lpwstr>
  </property>
  <property fmtid="{D5CDD505-2E9C-101B-9397-08002B2CF9AE}" pid="10" name="dvDefinitionVersion">
    <vt:lpwstr>9.0 / 24.10.2012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0</vt:lpwstr>
  </property>
  <property fmtid="{D5CDD505-2E9C-101B-9397-08002B2CF9AE}" pid="16" name="dvDisableDate">
    <vt:lpwstr>1</vt:lpwstr>
  </property>
  <property fmtid="{D5CDD505-2E9C-101B-9397-08002B2CF9AE}" pid="17" name="dvDisableAuthor">
    <vt:lpwstr>1</vt:lpwstr>
  </property>
  <property fmtid="{D5CDD505-2E9C-101B-9397-08002B2CF9AE}" pid="18" name="dvDisableSlidenumber">
    <vt:lpwstr>0</vt:lpwstr>
  </property>
  <property fmtid="{D5CDD505-2E9C-101B-9397-08002B2CF9AE}" pid="19" name="dvSavepath">
    <vt:lpwstr/>
  </property>
  <property fmtid="{D5CDD505-2E9C-101B-9397-08002B2CF9AE}" pid="20" name="dvUsed">
    <vt:lpwstr>1</vt:lpwstr>
  </property>
  <property fmtid="{D5CDD505-2E9C-101B-9397-08002B2CF9AE}" pid="21" name="dvCompany">
    <vt:lpwstr>FOYJ</vt:lpwstr>
  </property>
  <property fmtid="{D5CDD505-2E9C-101B-9397-08002B2CF9AE}" pid="22" name="dvSite">
    <vt:lpwstr/>
  </property>
  <property fmtid="{D5CDD505-2E9C-101B-9397-08002B2CF9AE}" pid="23" name="dvNumbering">
    <vt:lpwstr>0</vt:lpwstr>
  </property>
  <property fmtid="{D5CDD505-2E9C-101B-9397-08002B2CF9AE}" pid="24" name="dvDUname">
    <vt:lpwstr>Jokinen Pirjo</vt:lpwstr>
  </property>
  <property fmtid="{D5CDD505-2E9C-101B-9397-08002B2CF9AE}" pid="25" name="dvDUdepartment">
    <vt:lpwstr/>
  </property>
  <property fmtid="{D5CDD505-2E9C-101B-9397-08002B2CF9AE}" pid="26" name="dvLogoExist">
    <vt:lpwstr>0</vt:lpwstr>
  </property>
  <property fmtid="{D5CDD505-2E9C-101B-9397-08002B2CF9AE}" pid="27" name="dvCurrentlogo">
    <vt:lpwstr>fortum.wmf</vt:lpwstr>
  </property>
  <property fmtid="{D5CDD505-2E9C-101B-9397-08002B2CF9AE}" pid="28" name="CreateDate">
    <vt:lpwstr>15.11.2012</vt:lpwstr>
  </property>
  <property fmtid="{D5CDD505-2E9C-101B-9397-08002B2CF9AE}" pid="29" name="BU">
    <vt:lpwstr>Fortum</vt:lpwstr>
  </property>
  <property fmtid="{D5CDD505-2E9C-101B-9397-08002B2CF9AE}" pid="30" name="ContentTypeId">
    <vt:lpwstr>0x010100F18B814D0C1F4A5EB58E3A4244BF530100FA18F1A915DE454895EBA4BF625C4D100049049982E47CDC4DA6671ABEEC4D2F11</vt:lpwstr>
  </property>
  <property fmtid="{D5CDD505-2E9C-101B-9397-08002B2CF9AE}" pid="31" name="_AdHocReviewCycleID">
    <vt:i4>1105410609</vt:i4>
  </property>
  <property fmtid="{D5CDD505-2E9C-101B-9397-08002B2CF9AE}" pid="32" name="_NewReviewCycle">
    <vt:lpwstr/>
  </property>
  <property fmtid="{D5CDD505-2E9C-101B-9397-08002B2CF9AE}" pid="33" name="_EmailSubject">
    <vt:lpwstr>Ждем встречи с Вами на VII ежегодной конференции "Электроэнергетика России", 12-13 ноября, Москва</vt:lpwstr>
  </property>
  <property fmtid="{D5CDD505-2E9C-101B-9397-08002B2CF9AE}" pid="34" name="_AuthorEmail">
    <vt:lpwstr>Elena.Chuyko@fortum.com</vt:lpwstr>
  </property>
  <property fmtid="{D5CDD505-2E9C-101B-9397-08002B2CF9AE}" pid="35" name="_AuthorEmailDisplayName">
    <vt:lpwstr>Chuyko Elena</vt:lpwstr>
  </property>
  <property fmtid="{D5CDD505-2E9C-101B-9397-08002B2CF9AE}" pid="36" name="_PreviousAdHocReviewCycleID">
    <vt:i4>-673703676</vt:i4>
  </property>
</Properties>
</file>